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36"/>
  </p:notesMasterIdLst>
  <p:handoutMasterIdLst>
    <p:handoutMasterId r:id="rId37"/>
  </p:handoutMasterIdLst>
  <p:sldIdLst>
    <p:sldId id="404" r:id="rId5"/>
    <p:sldId id="295" r:id="rId6"/>
    <p:sldId id="407" r:id="rId7"/>
    <p:sldId id="408" r:id="rId8"/>
    <p:sldId id="412" r:id="rId9"/>
    <p:sldId id="409" r:id="rId10"/>
    <p:sldId id="405" r:id="rId11"/>
    <p:sldId id="436" r:id="rId12"/>
    <p:sldId id="415" r:id="rId13"/>
    <p:sldId id="420" r:id="rId14"/>
    <p:sldId id="430" r:id="rId15"/>
    <p:sldId id="435" r:id="rId16"/>
    <p:sldId id="416" r:id="rId17"/>
    <p:sldId id="417" r:id="rId18"/>
    <p:sldId id="423" r:id="rId19"/>
    <p:sldId id="424" r:id="rId20"/>
    <p:sldId id="410" r:id="rId21"/>
    <p:sldId id="411" r:id="rId22"/>
    <p:sldId id="438" r:id="rId23"/>
    <p:sldId id="406" r:id="rId24"/>
    <p:sldId id="437" r:id="rId25"/>
    <p:sldId id="426" r:id="rId26"/>
    <p:sldId id="431" r:id="rId27"/>
    <p:sldId id="427" r:id="rId28"/>
    <p:sldId id="434" r:id="rId29"/>
    <p:sldId id="428" r:id="rId30"/>
    <p:sldId id="380" r:id="rId31"/>
    <p:sldId id="441" r:id="rId32"/>
    <p:sldId id="440" r:id="rId33"/>
    <p:sldId id="403" r:id="rId34"/>
    <p:sldId id="3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0473CCFF-1843-46D6-A4E2-805EE8CA8D6B}">
          <p14:sldIdLst>
            <p14:sldId id="404"/>
          </p14:sldIdLst>
        </p14:section>
        <p14:section name="1. Índice e Introducción" id="{D4C52459-B454-4C77-BBAB-F628406D55CE}">
          <p14:sldIdLst>
            <p14:sldId id="295"/>
            <p14:sldId id="407"/>
            <p14:sldId id="408"/>
            <p14:sldId id="412"/>
          </p14:sldIdLst>
        </p14:section>
        <p14:section name="2. Lunar Architecture" id="{DD60186C-9E41-4F35-94B4-82C4D504ABC4}">
          <p14:sldIdLst>
            <p14:sldId id="409"/>
            <p14:sldId id="405"/>
            <p14:sldId id="436"/>
            <p14:sldId id="415"/>
            <p14:sldId id="420"/>
            <p14:sldId id="430"/>
            <p14:sldId id="435"/>
            <p14:sldId id="416"/>
            <p14:sldId id="417"/>
            <p14:sldId id="423"/>
            <p14:sldId id="424"/>
          </p14:sldIdLst>
        </p14:section>
        <p14:section name="3. Martian Architecture" id="{03036653-F90D-4E94-A020-7EA016C702A1}">
          <p14:sldIdLst>
            <p14:sldId id="410"/>
            <p14:sldId id="411"/>
            <p14:sldId id="438"/>
            <p14:sldId id="406"/>
            <p14:sldId id="437"/>
            <p14:sldId id="426"/>
            <p14:sldId id="431"/>
            <p14:sldId id="427"/>
            <p14:sldId id="434"/>
            <p14:sldId id="428"/>
          </p14:sldIdLst>
        </p14:section>
        <p14:section name="Conclusiones" id="{C6E2EFF6-6F89-456E-B20D-301B6905638F}">
          <p14:sldIdLst>
            <p14:sldId id="380"/>
            <p14:sldId id="441"/>
          </p14:sldIdLst>
        </p14:section>
        <p14:section name="The END" id="{102872F3-D869-460B-9DAA-71F5CE0082E4}">
          <p14:sldIdLst>
            <p14:sldId id="440"/>
            <p14:sldId id="403"/>
            <p14:sldId id="3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ESTEBANEZ MERIDA" initials="DEM" lastIdx="20" clrIdx="0">
    <p:extLst>
      <p:ext uri="{19B8F6BF-5375-455C-9EA6-DF929625EA0E}">
        <p15:presenceInfo xmlns:p15="http://schemas.microsoft.com/office/powerpoint/2012/main" userId="DAVID ESTEBANEZ MERIDA" providerId="None"/>
      </p:ext>
    </p:extLst>
  </p:cmAuthor>
  <p:cmAuthor id="2" name="diego.mataix.caballero@alumnos.upm.es" initials="d" lastIdx="30" clrIdx="1">
    <p:extLst>
      <p:ext uri="{19B8F6BF-5375-455C-9EA6-DF929625EA0E}">
        <p15:presenceInfo xmlns:p15="http://schemas.microsoft.com/office/powerpoint/2012/main" userId="diego.mataix.caballero@alumnos.up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666F"/>
    <a:srgbClr val="B05E22"/>
    <a:srgbClr val="BD803D"/>
    <a:srgbClr val="9E8D6A"/>
    <a:srgbClr val="CDA655"/>
    <a:srgbClr val="169E84"/>
    <a:srgbClr val="A5735B"/>
    <a:srgbClr val="9B9B9B"/>
    <a:srgbClr val="D0C75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A42B8-5688-4C11-8C83-368B2B1248CA}" v="32" dt="2021-10-26T19:24:58.977"/>
    <p1510:client id="{4C87F084-BE90-49E2-BE08-2243941FE943}" v="3" dt="2021-10-26T19:22:19.795"/>
    <p1510:client id="{510881F4-3BE9-468C-B634-16DC8F45176E}" v="3745" dt="2021-10-26T18:20:58.978"/>
    <p1510:client id="{C55D8D17-A58F-4C3F-9A68-9FE537F7544F}" v="30" dt="2021-10-26T17:52:39.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03" autoAdjust="0"/>
  </p:normalViewPr>
  <p:slideViewPr>
    <p:cSldViewPr snapToGrid="0">
      <p:cViewPr varScale="1">
        <p:scale>
          <a:sx n="88" d="100"/>
          <a:sy n="88" d="100"/>
        </p:scale>
        <p:origin x="1434"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345502568540749E-2"/>
          <c:y val="7.3104570633378996E-2"/>
          <c:w val="0.91165449743145921"/>
          <c:h val="0.73278149927720304"/>
        </c:manualLayout>
      </c:layout>
      <c:barChart>
        <c:barDir val="col"/>
        <c:grouping val="clustered"/>
        <c:varyColors val="0"/>
        <c:ser>
          <c:idx val="0"/>
          <c:order val="0"/>
          <c:tx>
            <c:strRef>
              <c:f>Sheet1!$B$1</c:f>
              <c:strCache>
                <c:ptCount val="1"/>
                <c:pt idx="0">
                  <c:v>Highlands</c:v>
                </c:pt>
              </c:strCache>
            </c:strRef>
          </c:tx>
          <c:spPr>
            <a:solidFill>
              <a:srgbClr val="D1666F"/>
            </a:solidFill>
            <a:ln>
              <a:noFill/>
            </a:ln>
            <a:effectLst/>
          </c:spPr>
          <c:invertIfNegative val="0"/>
          <c:cat>
            <c:strRef>
              <c:f>Sheet1!$A$2:$A$8</c:f>
              <c:strCache>
                <c:ptCount val="7"/>
                <c:pt idx="0">
                  <c:v>O2</c:v>
                </c:pt>
                <c:pt idx="1">
                  <c:v>Si</c:v>
                </c:pt>
                <c:pt idx="2">
                  <c:v>Al</c:v>
                </c:pt>
                <c:pt idx="3">
                  <c:v>Ca</c:v>
                </c:pt>
                <c:pt idx="4">
                  <c:v>Fe</c:v>
                </c:pt>
                <c:pt idx="5">
                  <c:v>Mg</c:v>
                </c:pt>
                <c:pt idx="6">
                  <c:v>Ti</c:v>
                </c:pt>
              </c:strCache>
            </c:strRef>
          </c:cat>
          <c:val>
            <c:numRef>
              <c:f>Sheet1!$B$2:$B$8</c:f>
              <c:numCache>
                <c:formatCode>General</c:formatCode>
                <c:ptCount val="7"/>
                <c:pt idx="0">
                  <c:v>45</c:v>
                </c:pt>
                <c:pt idx="1">
                  <c:v>20</c:v>
                </c:pt>
                <c:pt idx="2">
                  <c:v>13.5</c:v>
                </c:pt>
                <c:pt idx="3">
                  <c:v>10</c:v>
                </c:pt>
                <c:pt idx="4">
                  <c:v>5.5</c:v>
                </c:pt>
                <c:pt idx="5">
                  <c:v>5</c:v>
                </c:pt>
                <c:pt idx="6">
                  <c:v>0.1</c:v>
                </c:pt>
              </c:numCache>
            </c:numRef>
          </c:val>
          <c:extLst>
            <c:ext xmlns:c16="http://schemas.microsoft.com/office/drawing/2014/chart" uri="{C3380CC4-5D6E-409C-BE32-E72D297353CC}">
              <c16:uniqueId val="{00000000-5731-4395-9B97-FA6E58D139E5}"/>
            </c:ext>
          </c:extLst>
        </c:ser>
        <c:ser>
          <c:idx val="1"/>
          <c:order val="1"/>
          <c:tx>
            <c:strRef>
              <c:f>Sheet1!$C$1</c:f>
              <c:strCache>
                <c:ptCount val="1"/>
                <c:pt idx="0">
                  <c:v>Mare</c:v>
                </c:pt>
              </c:strCache>
            </c:strRef>
          </c:tx>
          <c:spPr>
            <a:solidFill>
              <a:srgbClr val="CDA655"/>
            </a:solidFill>
            <a:ln>
              <a:noFill/>
            </a:ln>
            <a:effectLst/>
          </c:spPr>
          <c:invertIfNegative val="0"/>
          <c:cat>
            <c:strRef>
              <c:f>Sheet1!$A$2:$A$8</c:f>
              <c:strCache>
                <c:ptCount val="7"/>
                <c:pt idx="0">
                  <c:v>O2</c:v>
                </c:pt>
                <c:pt idx="1">
                  <c:v>Si</c:v>
                </c:pt>
                <c:pt idx="2">
                  <c:v>Al</c:v>
                </c:pt>
                <c:pt idx="3">
                  <c:v>Ca</c:v>
                </c:pt>
                <c:pt idx="4">
                  <c:v>Fe</c:v>
                </c:pt>
                <c:pt idx="5">
                  <c:v>Mg</c:v>
                </c:pt>
                <c:pt idx="6">
                  <c:v>Ti</c:v>
                </c:pt>
              </c:strCache>
            </c:strRef>
          </c:cat>
          <c:val>
            <c:numRef>
              <c:f>Sheet1!$C$2:$C$8</c:f>
              <c:numCache>
                <c:formatCode>General</c:formatCode>
                <c:ptCount val="7"/>
                <c:pt idx="0">
                  <c:v>45</c:v>
                </c:pt>
                <c:pt idx="1">
                  <c:v>20</c:v>
                </c:pt>
                <c:pt idx="2">
                  <c:v>3.5</c:v>
                </c:pt>
                <c:pt idx="3">
                  <c:v>8.5</c:v>
                </c:pt>
                <c:pt idx="4">
                  <c:v>15.5</c:v>
                </c:pt>
                <c:pt idx="5">
                  <c:v>5</c:v>
                </c:pt>
                <c:pt idx="6">
                  <c:v>3</c:v>
                </c:pt>
              </c:numCache>
            </c:numRef>
          </c:val>
          <c:extLst>
            <c:ext xmlns:c16="http://schemas.microsoft.com/office/drawing/2014/chart" uri="{C3380CC4-5D6E-409C-BE32-E72D297353CC}">
              <c16:uniqueId val="{00000001-5731-4395-9B97-FA6E58D139E5}"/>
            </c:ext>
          </c:extLst>
        </c:ser>
        <c:dLbls>
          <c:showLegendKey val="0"/>
          <c:showVal val="0"/>
          <c:showCatName val="0"/>
          <c:showSerName val="0"/>
          <c:showPercent val="0"/>
          <c:showBubbleSize val="0"/>
        </c:dLbls>
        <c:gapWidth val="219"/>
        <c:overlap val="-27"/>
        <c:axId val="797653032"/>
        <c:axId val="797653360"/>
      </c:barChart>
      <c:catAx>
        <c:axId val="797653032"/>
        <c:scaling>
          <c:orientation val="minMax"/>
        </c:scaling>
        <c:delete val="1"/>
        <c:axPos val="b"/>
        <c:numFmt formatCode="General" sourceLinked="1"/>
        <c:majorTickMark val="none"/>
        <c:minorTickMark val="none"/>
        <c:tickLblPos val="nextTo"/>
        <c:crossAx val="797653360"/>
        <c:crosses val="autoZero"/>
        <c:auto val="1"/>
        <c:lblAlgn val="ctr"/>
        <c:lblOffset val="100"/>
        <c:noMultiLvlLbl val="0"/>
      </c:catAx>
      <c:valAx>
        <c:axId val="797653360"/>
        <c:scaling>
          <c:orientation val="minMax"/>
          <c:max val="4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GB" sz="2000">
                    <a:solidFill>
                      <a:schemeClr val="bg1"/>
                    </a:solidFill>
                  </a:rPr>
                  <a: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97653032"/>
        <c:crosses val="autoZero"/>
        <c:crossBetween val="between"/>
      </c:valAx>
      <c:spPr>
        <a:noFill/>
        <a:ln>
          <a:noFill/>
        </a:ln>
        <a:effectLst/>
      </c:spPr>
    </c:plotArea>
    <c:legend>
      <c:legendPos val="t"/>
      <c:layout>
        <c:manualLayout>
          <c:xMode val="edge"/>
          <c:yMode val="edge"/>
          <c:x val="0.39382180158909652"/>
          <c:y val="3.5291904342821666E-2"/>
          <c:w val="0.21715736943483785"/>
          <c:h val="9.7953375226027969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263604-DCB0-47B7-890E-06ACC2996D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99D2CBBA-0C77-4FD8-AD9B-D50C847666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5D8426-E99E-46D1-B1A6-F53A4F92308D}" type="datetimeFigureOut">
              <a:rPr lang="en-GB" smtClean="0"/>
              <a:t>26/10/2021</a:t>
            </a:fld>
            <a:endParaRPr lang="en-GB"/>
          </a:p>
        </p:txBody>
      </p:sp>
      <p:sp>
        <p:nvSpPr>
          <p:cNvPr id="4" name="Footer Placeholder 3">
            <a:extLst>
              <a:ext uri="{FF2B5EF4-FFF2-40B4-BE49-F238E27FC236}">
                <a16:creationId xmlns:a16="http://schemas.microsoft.com/office/drawing/2014/main" id="{EF9A469B-55BF-4AB4-A2BB-AB282A344E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BB3972E-E04F-4D06-B7C1-FE5512A8E7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8584B-D908-4F4C-A3EE-DE670D55E571}" type="slidenum">
              <a:rPr lang="en-GB" smtClean="0"/>
              <a:t>‹#›</a:t>
            </a:fld>
            <a:endParaRPr lang="en-GB"/>
          </a:p>
        </p:txBody>
      </p:sp>
    </p:spTree>
    <p:extLst>
      <p:ext uri="{BB962C8B-B14F-4D97-AF65-F5344CB8AC3E}">
        <p14:creationId xmlns:p14="http://schemas.microsoft.com/office/powerpoint/2010/main" val="2571842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7E711-CEA8-4F44-9C8A-0E4502013C80}" type="datetimeFigureOut">
              <a:rPr lang="en-GB" smtClean="0"/>
              <a:t>26/10/2021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E82FB-56E8-43A1-9D34-8792C741A1C0}" type="slidenum">
              <a:rPr lang="en-GB" smtClean="0"/>
              <a:t>‹#›</a:t>
            </a:fld>
            <a:endParaRPr lang="en-GB"/>
          </a:p>
        </p:txBody>
      </p:sp>
    </p:spTree>
    <p:extLst>
      <p:ext uri="{BB962C8B-B14F-4D97-AF65-F5344CB8AC3E}">
        <p14:creationId xmlns:p14="http://schemas.microsoft.com/office/powerpoint/2010/main" val="41057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1</a:t>
            </a:fld>
            <a:endParaRPr lang="en-GB"/>
          </a:p>
        </p:txBody>
      </p:sp>
    </p:spTree>
    <p:extLst>
      <p:ext uri="{BB962C8B-B14F-4D97-AF65-F5344CB8AC3E}">
        <p14:creationId xmlns:p14="http://schemas.microsoft.com/office/powerpoint/2010/main" val="201303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err="1"/>
              <a:t>Source</a:t>
            </a:r>
            <a:r>
              <a:rPr lang="es-ES"/>
              <a:t> </a:t>
            </a:r>
            <a:r>
              <a:rPr lang="es-ES" err="1"/>
              <a:t>paper</a:t>
            </a:r>
            <a:r>
              <a:rPr lang="es-ES"/>
              <a:t>: </a:t>
            </a:r>
            <a:r>
              <a:rPr lang="es-ES" b="1" u="sng" err="1"/>
              <a:t>Building</a:t>
            </a:r>
            <a:r>
              <a:rPr lang="es-ES" b="1" u="sng"/>
              <a:t> </a:t>
            </a:r>
            <a:r>
              <a:rPr lang="es-ES" b="1" u="sng" err="1"/>
              <a:t>components</a:t>
            </a:r>
            <a:r>
              <a:rPr lang="es-ES" b="1" u="sng"/>
              <a:t> </a:t>
            </a:r>
            <a:r>
              <a:rPr lang="es-ES" b="1" u="sng" err="1"/>
              <a:t>for</a:t>
            </a:r>
            <a:r>
              <a:rPr lang="es-ES" b="1" u="sng"/>
              <a:t> </a:t>
            </a:r>
            <a:r>
              <a:rPr lang="es-ES" b="1" u="sng" err="1"/>
              <a:t>an</a:t>
            </a:r>
            <a:r>
              <a:rPr lang="es-ES" b="1" u="sng"/>
              <a:t> </a:t>
            </a:r>
            <a:r>
              <a:rPr lang="es-ES" b="1" u="sng" err="1"/>
              <a:t>outpost</a:t>
            </a:r>
            <a:r>
              <a:rPr lang="es-ES" b="1" u="sng"/>
              <a:t> </a:t>
            </a:r>
            <a:r>
              <a:rPr lang="es-ES" b="1" u="sng" err="1"/>
              <a:t>on</a:t>
            </a:r>
            <a:r>
              <a:rPr lang="es-ES" b="1" u="sng"/>
              <a:t> the Lunar </a:t>
            </a:r>
            <a:r>
              <a:rPr lang="es-ES" b="1" u="sng" err="1"/>
              <a:t>soil</a:t>
            </a:r>
            <a:r>
              <a:rPr lang="es-ES" b="1" u="sng"/>
              <a:t> </a:t>
            </a:r>
            <a:r>
              <a:rPr lang="es-ES" b="1" u="sng" err="1"/>
              <a:t>by</a:t>
            </a:r>
            <a:r>
              <a:rPr lang="es-ES" b="1" u="sng"/>
              <a:t> </a:t>
            </a:r>
            <a:r>
              <a:rPr lang="es-ES" b="1" u="sng" err="1"/>
              <a:t>means</a:t>
            </a:r>
            <a:r>
              <a:rPr lang="es-ES" b="1" u="sng"/>
              <a:t> </a:t>
            </a:r>
            <a:r>
              <a:rPr lang="es-ES" b="1" u="sng" err="1"/>
              <a:t>of</a:t>
            </a:r>
            <a:r>
              <a:rPr lang="es-ES" b="1" u="sng"/>
              <a:t> a novel 3D </a:t>
            </a:r>
            <a:r>
              <a:rPr lang="es-ES" b="1" u="sng" err="1"/>
              <a:t>printing</a:t>
            </a:r>
            <a:r>
              <a:rPr lang="es-ES" b="1" u="sng"/>
              <a:t> </a:t>
            </a:r>
            <a:r>
              <a:rPr lang="es-ES" b="1" u="sng" err="1"/>
              <a:t>technology</a:t>
            </a: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14</a:t>
            </a:fld>
            <a:endParaRPr lang="en-GB"/>
          </a:p>
        </p:txBody>
      </p:sp>
    </p:spTree>
    <p:extLst>
      <p:ext uri="{BB962C8B-B14F-4D97-AF65-F5344CB8AC3E}">
        <p14:creationId xmlns:p14="http://schemas.microsoft.com/office/powerpoint/2010/main" val="272177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Sources: </a:t>
            </a:r>
          </a:p>
          <a:p>
            <a:r>
              <a:rPr lang="en-GB"/>
              <a:t> - http://www.spacexarch.com/lunar-lantern</a:t>
            </a:r>
          </a:p>
          <a:p>
            <a:r>
              <a:rPr lang="en-GB"/>
              <a:t> - https://phys.org/news/2021-06-lunar-lantern-beacon-humanity-moon.html</a:t>
            </a:r>
          </a:p>
        </p:txBody>
      </p:sp>
      <p:sp>
        <p:nvSpPr>
          <p:cNvPr id="4" name="Slide Number Placeholder 3"/>
          <p:cNvSpPr>
            <a:spLocks noGrp="1"/>
          </p:cNvSpPr>
          <p:nvPr>
            <p:ph type="sldNum" sz="quarter" idx="5"/>
          </p:nvPr>
        </p:nvSpPr>
        <p:spPr/>
        <p:txBody>
          <a:bodyPr/>
          <a:lstStyle/>
          <a:p>
            <a:fld id="{C07E82FB-56E8-43A1-9D34-8792C741A1C0}" type="slidenum">
              <a:rPr lang="en-GB" smtClean="0"/>
              <a:t>15</a:t>
            </a:fld>
            <a:endParaRPr lang="en-GB"/>
          </a:p>
        </p:txBody>
      </p:sp>
    </p:spTree>
    <p:extLst>
      <p:ext uri="{BB962C8B-B14F-4D97-AF65-F5344CB8AC3E}">
        <p14:creationId xmlns:p14="http://schemas.microsoft.com/office/powerpoint/2010/main" val="388153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Sources: </a:t>
            </a:r>
          </a:p>
          <a:p>
            <a:r>
              <a:rPr lang="en-GB"/>
              <a:t> - https://www.space.com/china-russia-international-lunar-research-station</a:t>
            </a:r>
          </a:p>
          <a:p>
            <a:r>
              <a:rPr lang="en-GB"/>
              <a:t> - https://www.theguardian.com/science/2021/jun/25/russia-china-team-up-build-moon-base</a:t>
            </a:r>
          </a:p>
        </p:txBody>
      </p:sp>
      <p:sp>
        <p:nvSpPr>
          <p:cNvPr id="4" name="Slide Number Placeholder 3"/>
          <p:cNvSpPr>
            <a:spLocks noGrp="1"/>
          </p:cNvSpPr>
          <p:nvPr>
            <p:ph type="sldNum" sz="quarter" idx="5"/>
          </p:nvPr>
        </p:nvSpPr>
        <p:spPr/>
        <p:txBody>
          <a:bodyPr/>
          <a:lstStyle/>
          <a:p>
            <a:fld id="{C07E82FB-56E8-43A1-9D34-8792C741A1C0}" type="slidenum">
              <a:rPr lang="en-GB" smtClean="0"/>
              <a:t>16</a:t>
            </a:fld>
            <a:endParaRPr lang="en-GB"/>
          </a:p>
        </p:txBody>
      </p:sp>
    </p:spTree>
    <p:extLst>
      <p:ext uri="{BB962C8B-B14F-4D97-AF65-F5344CB8AC3E}">
        <p14:creationId xmlns:p14="http://schemas.microsoft.com/office/powerpoint/2010/main" val="387193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7E82FB-56E8-43A1-9D34-8792C741A1C0}" type="slidenum">
              <a:rPr lang="en-GB" smtClean="0"/>
              <a:t>18</a:t>
            </a:fld>
            <a:endParaRPr lang="en-GB"/>
          </a:p>
        </p:txBody>
      </p:sp>
    </p:spTree>
    <p:extLst>
      <p:ext uri="{BB962C8B-B14F-4D97-AF65-F5344CB8AC3E}">
        <p14:creationId xmlns:p14="http://schemas.microsoft.com/office/powerpoint/2010/main" val="413430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a:t>
            </a:r>
            <a:r>
              <a:rPr lang="en-GB" sz="1800" b="1" u="sng">
                <a:effectLst/>
                <a:latin typeface="Calibri" panose="020F0502020204030204" pitchFamily="34" charset="0"/>
                <a:ea typeface="Calibri" panose="020F0502020204030204" pitchFamily="34" charset="0"/>
                <a:cs typeface="Calibri" panose="020F0502020204030204" pitchFamily="34" charset="0"/>
              </a:rPr>
              <a:t>In-situ resources for infrastructure construction on Mars: A review</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19</a:t>
            </a:fld>
            <a:endParaRPr lang="en-GB"/>
          </a:p>
        </p:txBody>
      </p:sp>
    </p:spTree>
    <p:extLst>
      <p:ext uri="{BB962C8B-B14F-4D97-AF65-F5344CB8AC3E}">
        <p14:creationId xmlns:p14="http://schemas.microsoft.com/office/powerpoint/2010/main" val="3193220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thaiDist" defTabSz="914400" rtl="0" eaLnBrk="1" fontAlgn="auto" latinLnBrk="0" hangingPunct="1">
              <a:lnSpc>
                <a:spcPct val="100000"/>
              </a:lnSpc>
              <a:spcBef>
                <a:spcPts val="0"/>
              </a:spcBef>
              <a:spcAft>
                <a:spcPts val="0"/>
              </a:spcAft>
              <a:buClrTx/>
              <a:buSzTx/>
              <a:buFontTx/>
              <a:buNone/>
              <a:tabLst/>
              <a:defRPr/>
            </a:pPr>
            <a:r>
              <a:rPr lang="en-GB"/>
              <a:t>Source: </a:t>
            </a:r>
            <a:r>
              <a:rPr lang="en-GB" sz="1200" b="1" u="sng">
                <a:effectLst/>
                <a:latin typeface="Calibri" panose="020F0502020204030204" pitchFamily="34" charset="0"/>
                <a:ea typeface="Calibri" panose="020F0502020204030204" pitchFamily="34" charset="0"/>
                <a:cs typeface="Calibri" panose="020F0502020204030204" pitchFamily="34" charset="0"/>
              </a:rPr>
              <a:t>An ISRU-based architecture for Human Habitats on Mars; the 'Lava Hive' concept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20</a:t>
            </a:fld>
            <a:endParaRPr lang="en-GB"/>
          </a:p>
        </p:txBody>
      </p:sp>
    </p:spTree>
    <p:extLst>
      <p:ext uri="{BB962C8B-B14F-4D97-AF65-F5344CB8AC3E}">
        <p14:creationId xmlns:p14="http://schemas.microsoft.com/office/powerpoint/2010/main" val="395234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paper: </a:t>
            </a:r>
            <a:r>
              <a:rPr lang="en-US" b="1" u="sng"/>
              <a:t>Concrete on Mars: Options, challenges, and solutions for binder-based construction on the Red Planet</a:t>
            </a:r>
            <a:endParaRPr lang="en-GB" b="1" u="sng"/>
          </a:p>
        </p:txBody>
      </p:sp>
      <p:sp>
        <p:nvSpPr>
          <p:cNvPr id="4" name="Slide Number Placeholder 3"/>
          <p:cNvSpPr>
            <a:spLocks noGrp="1"/>
          </p:cNvSpPr>
          <p:nvPr>
            <p:ph type="sldNum" sz="quarter" idx="5"/>
          </p:nvPr>
        </p:nvSpPr>
        <p:spPr/>
        <p:txBody>
          <a:bodyPr/>
          <a:lstStyle/>
          <a:p>
            <a:fld id="{C07E82FB-56E8-43A1-9D34-8792C741A1C0}" type="slidenum">
              <a:rPr lang="en-GB" smtClean="0"/>
              <a:t>21</a:t>
            </a:fld>
            <a:endParaRPr lang="en-GB"/>
          </a:p>
        </p:txBody>
      </p:sp>
    </p:spTree>
    <p:extLst>
      <p:ext uri="{BB962C8B-B14F-4D97-AF65-F5344CB8AC3E}">
        <p14:creationId xmlns:p14="http://schemas.microsoft.com/office/powerpoint/2010/main" val="390001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a:t>
            </a:r>
            <a:r>
              <a:rPr lang="en-GB" sz="1200" b="1" u="sng">
                <a:effectLst/>
                <a:latin typeface="Calibri" panose="020F0502020204030204" pitchFamily="34" charset="0"/>
                <a:ea typeface="Calibri" panose="020F0502020204030204" pitchFamily="34" charset="0"/>
                <a:cs typeface="Calibri" panose="020F0502020204030204" pitchFamily="34" charset="0"/>
              </a:rPr>
              <a:t>Mars X-House: Design Principles for an Autonomously 3D- Printed ISRU Surface Habitat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22</a:t>
            </a:fld>
            <a:endParaRPr lang="en-GB"/>
          </a:p>
        </p:txBody>
      </p:sp>
    </p:spTree>
    <p:extLst>
      <p:ext uri="{BB962C8B-B14F-4D97-AF65-F5344CB8AC3E}">
        <p14:creationId xmlns:p14="http://schemas.microsoft.com/office/powerpoint/2010/main" val="2164025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a:t>
            </a:r>
            <a:r>
              <a:rPr lang="en-GB" sz="1800" b="1" u="sng">
                <a:effectLst/>
                <a:latin typeface="Calibri" panose="020F0502020204030204" pitchFamily="34" charset="0"/>
                <a:ea typeface="Calibri" panose="020F0502020204030204" pitchFamily="34" charset="0"/>
                <a:cs typeface="Calibri" panose="020F0502020204030204" pitchFamily="34" charset="0"/>
              </a:rPr>
              <a:t>Mars X-House: Design Principles for an Autonomously 3D- Printed ISRU Surface Habitat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23</a:t>
            </a:fld>
            <a:endParaRPr lang="en-GB"/>
          </a:p>
        </p:txBody>
      </p:sp>
    </p:spTree>
    <p:extLst>
      <p:ext uri="{BB962C8B-B14F-4D97-AF65-F5344CB8AC3E}">
        <p14:creationId xmlns:p14="http://schemas.microsoft.com/office/powerpoint/2010/main" val="1310255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 http://www.marsicehouse.com/</a:t>
            </a:r>
          </a:p>
        </p:txBody>
      </p:sp>
      <p:sp>
        <p:nvSpPr>
          <p:cNvPr id="4" name="Slide Number Placeholder 3"/>
          <p:cNvSpPr>
            <a:spLocks noGrp="1"/>
          </p:cNvSpPr>
          <p:nvPr>
            <p:ph type="sldNum" sz="quarter" idx="5"/>
          </p:nvPr>
        </p:nvSpPr>
        <p:spPr/>
        <p:txBody>
          <a:bodyPr/>
          <a:lstStyle/>
          <a:p>
            <a:fld id="{C07E82FB-56E8-43A1-9D34-8792C741A1C0}" type="slidenum">
              <a:rPr lang="en-GB" smtClean="0"/>
              <a:t>24</a:t>
            </a:fld>
            <a:endParaRPr lang="en-GB"/>
          </a:p>
        </p:txBody>
      </p:sp>
    </p:spTree>
    <p:extLst>
      <p:ext uri="{BB962C8B-B14F-4D97-AF65-F5344CB8AC3E}">
        <p14:creationId xmlns:p14="http://schemas.microsoft.com/office/powerpoint/2010/main" val="65584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7E82FB-56E8-43A1-9D34-8792C741A1C0}" type="slidenum">
              <a:rPr lang="en-GB" smtClean="0"/>
              <a:t>4</a:t>
            </a:fld>
            <a:endParaRPr lang="en-GB"/>
          </a:p>
        </p:txBody>
      </p:sp>
    </p:spTree>
    <p:extLst>
      <p:ext uri="{BB962C8B-B14F-4D97-AF65-F5344CB8AC3E}">
        <p14:creationId xmlns:p14="http://schemas.microsoft.com/office/powerpoint/2010/main" val="3487319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 http://www.marsicehouse.com/ice-on-mars/2015/9/24/water-ice-radiation-shield-light-transmitter</a:t>
            </a:r>
          </a:p>
        </p:txBody>
      </p:sp>
      <p:sp>
        <p:nvSpPr>
          <p:cNvPr id="4" name="Slide Number Placeholder 3"/>
          <p:cNvSpPr>
            <a:spLocks noGrp="1"/>
          </p:cNvSpPr>
          <p:nvPr>
            <p:ph type="sldNum" sz="quarter" idx="5"/>
          </p:nvPr>
        </p:nvSpPr>
        <p:spPr/>
        <p:txBody>
          <a:bodyPr/>
          <a:lstStyle/>
          <a:p>
            <a:fld id="{C07E82FB-56E8-43A1-9D34-8792C741A1C0}" type="slidenum">
              <a:rPr lang="en-GB" smtClean="0"/>
              <a:t>25</a:t>
            </a:fld>
            <a:endParaRPr lang="en-GB"/>
          </a:p>
        </p:txBody>
      </p:sp>
    </p:spTree>
    <p:extLst>
      <p:ext uri="{BB962C8B-B14F-4D97-AF65-F5344CB8AC3E}">
        <p14:creationId xmlns:p14="http://schemas.microsoft.com/office/powerpoint/2010/main" val="360257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a:t>
            </a:r>
            <a:r>
              <a:rPr lang="en-GB" sz="1200" b="1" u="sng">
                <a:effectLst/>
                <a:latin typeface="Calibri" panose="020F0502020204030204" pitchFamily="34" charset="0"/>
                <a:ea typeface="Calibri" panose="020F0502020204030204" pitchFamily="34" charset="0"/>
                <a:cs typeface="Calibri" panose="020F0502020204030204" pitchFamily="34" charset="0"/>
              </a:rPr>
              <a:t>An ISRU-based architecture for Human Habitats on Mars; the 'Lava Hive' concept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7E82FB-56E8-43A1-9D34-8792C741A1C0}" type="slidenum">
              <a:rPr lang="en-GB" smtClean="0"/>
              <a:t>26</a:t>
            </a:fld>
            <a:endParaRPr lang="en-GB"/>
          </a:p>
        </p:txBody>
      </p:sp>
    </p:spTree>
    <p:extLst>
      <p:ext uri="{BB962C8B-B14F-4D97-AF65-F5344CB8AC3E}">
        <p14:creationId xmlns:p14="http://schemas.microsoft.com/office/powerpoint/2010/main" val="38193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a:t>Source paper: </a:t>
            </a:r>
            <a:r>
              <a:rPr lang="en-US" sz="1800" b="1" i="0" u="sng" strike="noStrike" baseline="0">
                <a:latin typeface="TimesNewRomanPSMT"/>
              </a:rPr>
              <a:t>Additive manufacturing for a moon village</a:t>
            </a: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5</a:t>
            </a:fld>
            <a:endParaRPr lang="en-GB"/>
          </a:p>
        </p:txBody>
      </p:sp>
    </p:spTree>
    <p:extLst>
      <p:ext uri="{BB962C8B-B14F-4D97-AF65-F5344CB8AC3E}">
        <p14:creationId xmlns:p14="http://schemas.microsoft.com/office/powerpoint/2010/main" val="192461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paper: </a:t>
            </a:r>
            <a:r>
              <a:rPr lang="en-GB" sz="1200" b="1" u="sng">
                <a:effectLst/>
                <a:latin typeface="Calibri" panose="020F0502020204030204" pitchFamily="34" charset="0"/>
                <a:ea typeface="Calibri" panose="020F0502020204030204" pitchFamily="34" charset="0"/>
                <a:cs typeface="Calibri" panose="020F0502020204030204" pitchFamily="34" charset="0"/>
              </a:rPr>
              <a:t>Indigenous Materials for Lunar Construction</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7E82FB-56E8-43A1-9D34-8792C741A1C0}" type="slidenum">
              <a:rPr lang="en-GB" smtClean="0"/>
              <a:t>7</a:t>
            </a:fld>
            <a:endParaRPr lang="en-GB"/>
          </a:p>
        </p:txBody>
      </p:sp>
    </p:spTree>
    <p:extLst>
      <p:ext uri="{BB962C8B-B14F-4D97-AF65-F5344CB8AC3E}">
        <p14:creationId xmlns:p14="http://schemas.microsoft.com/office/powerpoint/2010/main" val="18440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paper: </a:t>
            </a:r>
            <a:r>
              <a:rPr lang="en-GB" sz="1200" b="1" u="sng">
                <a:effectLst/>
                <a:latin typeface="Calibri" panose="020F0502020204030204" pitchFamily="34" charset="0"/>
                <a:ea typeface="Calibri" panose="020F0502020204030204" pitchFamily="34" charset="0"/>
                <a:cs typeface="Calibri" panose="020F0502020204030204" pitchFamily="34" charset="0"/>
              </a:rPr>
              <a:t>Additive manufacturing of lunar </a:t>
            </a:r>
            <a:r>
              <a:rPr lang="en-GB" sz="1200" b="1" u="sng" err="1">
                <a:effectLst/>
                <a:latin typeface="Calibri" panose="020F0502020204030204" pitchFamily="34" charset="0"/>
                <a:ea typeface="Calibri" panose="020F0502020204030204" pitchFamily="34" charset="0"/>
                <a:cs typeface="Calibri" panose="020F0502020204030204" pitchFamily="34" charset="0"/>
              </a:rPr>
              <a:t>regolith</a:t>
            </a:r>
            <a:r>
              <a:rPr lang="en-GB" sz="1200" b="1" u="sng">
                <a:effectLst/>
                <a:latin typeface="Calibri" panose="020F0502020204030204" pitchFamily="34" charset="0"/>
                <a:ea typeface="Calibri" panose="020F0502020204030204" pitchFamily="34" charset="0"/>
                <a:cs typeface="Calibri" panose="020F0502020204030204" pitchFamily="34" charset="0"/>
              </a:rPr>
              <a:t> simulant using direct ink writing</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p>
            <a:endParaRPr lang="es-ES"/>
          </a:p>
        </p:txBody>
      </p:sp>
      <p:sp>
        <p:nvSpPr>
          <p:cNvPr id="4" name="Marcador de número de diapositiva 3"/>
          <p:cNvSpPr>
            <a:spLocks noGrp="1"/>
          </p:cNvSpPr>
          <p:nvPr>
            <p:ph type="sldNum" sz="quarter" idx="5"/>
          </p:nvPr>
        </p:nvSpPr>
        <p:spPr/>
        <p:txBody>
          <a:bodyPr/>
          <a:lstStyle/>
          <a:p>
            <a:fld id="{C07E82FB-56E8-43A1-9D34-8792C741A1C0}" type="slidenum">
              <a:rPr lang="en-GB" smtClean="0"/>
              <a:t>8</a:t>
            </a:fld>
            <a:endParaRPr lang="en-GB"/>
          </a:p>
        </p:txBody>
      </p:sp>
    </p:spTree>
    <p:extLst>
      <p:ext uri="{BB962C8B-B14F-4D97-AF65-F5344CB8AC3E}">
        <p14:creationId xmlns:p14="http://schemas.microsoft.com/office/powerpoint/2010/main" val="6536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 paper: </a:t>
            </a:r>
            <a:r>
              <a:rPr lang="en-US" b="1" u="sng"/>
              <a:t>A review towards the design of extraterrestrial structures: From regolith to human outposts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Segoe UI" panose="020B0502040204020203" pitchFamily="34" charset="0"/>
              </a:rPr>
              <a:t>The most effective AM fabrication method in </a:t>
            </a:r>
            <a:r>
              <a:rPr lang="en-GB" sz="1800" err="1">
                <a:effectLst/>
                <a:latin typeface="Segoe UI" panose="020B0502040204020203" pitchFamily="34" charset="0"/>
              </a:rPr>
              <a:t>extraterrestrial</a:t>
            </a:r>
            <a:r>
              <a:rPr lang="en-GB" sz="1800">
                <a:effectLst/>
                <a:latin typeface="Segoe UI" panose="020B0502040204020203" pitchFamily="34" charset="0"/>
              </a:rPr>
              <a:t> environments is based on sintering the local materials.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Segoe UI" panose="020B0502040204020203" pitchFamily="34" charset="0"/>
              </a:rPr>
              <a:t>Sintering is the heating of a porous material up to a particular temperature (below the melting point) which allows its particles to bond together with a concurrent decreasing of their porosity.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Segoe UI" panose="020B0502040204020203" pitchFamily="34" charset="0"/>
              </a:rPr>
              <a:t>It has been stated that AM methods, including Fused Deposition </a:t>
            </a:r>
            <a:r>
              <a:rPr lang="en-GB" sz="1800" err="1">
                <a:effectLst/>
                <a:latin typeface="Segoe UI" panose="020B0502040204020203" pitchFamily="34" charset="0"/>
              </a:rPr>
              <a:t>Modeling</a:t>
            </a:r>
            <a:r>
              <a:rPr lang="en-GB" sz="1800">
                <a:effectLst/>
                <a:latin typeface="Segoe UI" panose="020B0502040204020203" pitchFamily="34" charset="0"/>
              </a:rPr>
              <a:t> (FDM) and Selective Laser (or Solar or Microwave) Sintering, can be used as potential fabrication methods for Lunar construction.</a:t>
            </a:r>
            <a:endParaRPr lang="en-GB" sz="180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9</a:t>
            </a:fld>
            <a:endParaRPr lang="en-GB"/>
          </a:p>
        </p:txBody>
      </p:sp>
    </p:spTree>
    <p:extLst>
      <p:ext uri="{BB962C8B-B14F-4D97-AF65-F5344CB8AC3E}">
        <p14:creationId xmlns:p14="http://schemas.microsoft.com/office/powerpoint/2010/main" val="174307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Source paper: </a:t>
            </a:r>
            <a:r>
              <a:rPr lang="en-US" b="1" u="sng"/>
              <a:t>Additive manufacturing of lunar regolith simulant using direct ink writing</a:t>
            </a: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10</a:t>
            </a:fld>
            <a:endParaRPr lang="en-GB"/>
          </a:p>
        </p:txBody>
      </p:sp>
    </p:spTree>
    <p:extLst>
      <p:ext uri="{BB962C8B-B14F-4D97-AF65-F5344CB8AC3E}">
        <p14:creationId xmlns:p14="http://schemas.microsoft.com/office/powerpoint/2010/main" val="1667266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err="1"/>
              <a:t>Source</a:t>
            </a:r>
            <a:r>
              <a:rPr lang="es-ES"/>
              <a:t> </a:t>
            </a:r>
            <a:r>
              <a:rPr lang="es-ES" err="1"/>
              <a:t>paper</a:t>
            </a:r>
            <a:r>
              <a:rPr lang="es-ES"/>
              <a:t>: </a:t>
            </a:r>
            <a:r>
              <a:rPr lang="es-ES" b="1" u="sng" err="1"/>
              <a:t>Building</a:t>
            </a:r>
            <a:r>
              <a:rPr lang="es-ES" b="1" u="sng"/>
              <a:t> </a:t>
            </a:r>
            <a:r>
              <a:rPr lang="es-ES" b="1" u="sng" err="1"/>
              <a:t>components</a:t>
            </a:r>
            <a:r>
              <a:rPr lang="es-ES" b="1" u="sng"/>
              <a:t> </a:t>
            </a:r>
            <a:r>
              <a:rPr lang="es-ES" b="1" u="sng" err="1"/>
              <a:t>for</a:t>
            </a:r>
            <a:r>
              <a:rPr lang="es-ES" b="1" u="sng"/>
              <a:t> </a:t>
            </a:r>
            <a:r>
              <a:rPr lang="es-ES" b="1" u="sng" err="1"/>
              <a:t>an</a:t>
            </a:r>
            <a:r>
              <a:rPr lang="es-ES" b="1" u="sng"/>
              <a:t> </a:t>
            </a:r>
            <a:r>
              <a:rPr lang="es-ES" b="1" u="sng" err="1"/>
              <a:t>outpost</a:t>
            </a:r>
            <a:r>
              <a:rPr lang="es-ES" b="1" u="sng"/>
              <a:t> </a:t>
            </a:r>
            <a:r>
              <a:rPr lang="es-ES" b="1" u="sng" err="1"/>
              <a:t>on</a:t>
            </a:r>
            <a:r>
              <a:rPr lang="es-ES" b="1" u="sng"/>
              <a:t> the Lunar </a:t>
            </a:r>
            <a:r>
              <a:rPr lang="es-ES" b="1" u="sng" err="1"/>
              <a:t>soil</a:t>
            </a:r>
            <a:r>
              <a:rPr lang="es-ES" b="1" u="sng"/>
              <a:t> </a:t>
            </a:r>
            <a:r>
              <a:rPr lang="es-ES" b="1" u="sng" err="1"/>
              <a:t>by</a:t>
            </a:r>
            <a:r>
              <a:rPr lang="es-ES" b="1" u="sng"/>
              <a:t> </a:t>
            </a:r>
            <a:r>
              <a:rPr lang="es-ES" b="1" u="sng" err="1"/>
              <a:t>means</a:t>
            </a:r>
            <a:r>
              <a:rPr lang="es-ES" b="1" u="sng"/>
              <a:t> </a:t>
            </a:r>
            <a:r>
              <a:rPr lang="es-ES" b="1" u="sng" err="1"/>
              <a:t>of</a:t>
            </a:r>
            <a:r>
              <a:rPr lang="es-ES" b="1" u="sng"/>
              <a:t> a novel 3D </a:t>
            </a:r>
            <a:r>
              <a:rPr lang="es-ES" b="1" u="sng" err="1"/>
              <a:t>printing</a:t>
            </a:r>
            <a:r>
              <a:rPr lang="es-ES" b="1" u="sng"/>
              <a:t> </a:t>
            </a:r>
            <a:r>
              <a:rPr lang="es-ES" b="1" u="sng" err="1"/>
              <a:t>technology</a:t>
            </a: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11</a:t>
            </a:fld>
            <a:endParaRPr lang="en-GB"/>
          </a:p>
        </p:txBody>
      </p:sp>
    </p:spTree>
    <p:extLst>
      <p:ext uri="{BB962C8B-B14F-4D97-AF65-F5344CB8AC3E}">
        <p14:creationId xmlns:p14="http://schemas.microsoft.com/office/powerpoint/2010/main" val="91067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err="1"/>
              <a:t>Source</a:t>
            </a:r>
            <a:r>
              <a:rPr lang="es-ES"/>
              <a:t> </a:t>
            </a:r>
            <a:r>
              <a:rPr lang="es-ES" err="1"/>
              <a:t>papers</a:t>
            </a:r>
            <a:r>
              <a:rPr lang="es-ES"/>
              <a:t>: </a:t>
            </a:r>
            <a:r>
              <a:rPr lang="en-US" b="1" u="sng"/>
              <a:t>Performance of lunar sulfur concrete in lunar environments </a:t>
            </a:r>
            <a:r>
              <a:rPr lang="en-US" b="0" u="none"/>
              <a: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sng" strike="noStrike" baseline="0">
                <a:solidFill>
                  <a:srgbClr val="000000"/>
                </a:solidFill>
                <a:latin typeface="MDKDP L+ Adv P 4 D F 60 E"/>
              </a:rPr>
              <a:t>Demonstration of concept for fabrication of lunar physical assets utilizing lunar regolith simulant and a </a:t>
            </a:r>
            <a:r>
              <a:rPr lang="en-US" sz="1800" b="1" i="0" u="sng" strike="noStrike" baseline="0" err="1">
                <a:solidFill>
                  <a:srgbClr val="000000"/>
                </a:solidFill>
                <a:latin typeface="MDKDP L+ Adv P 4 D F 60 E"/>
              </a:rPr>
              <a:t>geothermite</a:t>
            </a:r>
            <a:r>
              <a:rPr lang="en-US" sz="1800" b="1" i="0" u="sng" strike="noStrike" baseline="0">
                <a:solidFill>
                  <a:srgbClr val="000000"/>
                </a:solidFill>
                <a:latin typeface="MDKDP L+ Adv P 4 D F 60 E"/>
              </a:rPr>
              <a:t> reaction</a:t>
            </a:r>
            <a:endParaRPr lang="es-ES" b="1" u="sng"/>
          </a:p>
        </p:txBody>
      </p:sp>
      <p:sp>
        <p:nvSpPr>
          <p:cNvPr id="4" name="Marcador de número de diapositiva 3"/>
          <p:cNvSpPr>
            <a:spLocks noGrp="1"/>
          </p:cNvSpPr>
          <p:nvPr>
            <p:ph type="sldNum" sz="quarter" idx="5"/>
          </p:nvPr>
        </p:nvSpPr>
        <p:spPr/>
        <p:txBody>
          <a:bodyPr/>
          <a:lstStyle/>
          <a:p>
            <a:fld id="{C07E82FB-56E8-43A1-9D34-8792C741A1C0}" type="slidenum">
              <a:rPr lang="en-GB" smtClean="0"/>
              <a:t>12</a:t>
            </a:fld>
            <a:endParaRPr lang="en-GB"/>
          </a:p>
        </p:txBody>
      </p:sp>
    </p:spTree>
    <p:extLst>
      <p:ext uri="{BB962C8B-B14F-4D97-AF65-F5344CB8AC3E}">
        <p14:creationId xmlns:p14="http://schemas.microsoft.com/office/powerpoint/2010/main" val="81500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1DB9-72AB-4E93-B934-FDA1758C58C3}"/>
              </a:ext>
            </a:extLst>
          </p:cNvPr>
          <p:cNvSpPr>
            <a:spLocks noGrp="1"/>
          </p:cNvSpPr>
          <p:nvPr>
            <p:ph type="ctrTitle"/>
          </p:nvPr>
        </p:nvSpPr>
        <p:spPr>
          <a:xfrm>
            <a:off x="2639504" y="1122363"/>
            <a:ext cx="8028495"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C398CCB-289A-4220-A180-103838A4037F}"/>
              </a:ext>
            </a:extLst>
          </p:cNvPr>
          <p:cNvSpPr>
            <a:spLocks noGrp="1"/>
          </p:cNvSpPr>
          <p:nvPr>
            <p:ph type="subTitle" idx="1"/>
          </p:nvPr>
        </p:nvSpPr>
        <p:spPr>
          <a:xfrm>
            <a:off x="2639504" y="3602038"/>
            <a:ext cx="802849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D7E3F0-0198-4BF0-81D3-72913EBB89CF}"/>
              </a:ext>
            </a:extLst>
          </p:cNvPr>
          <p:cNvSpPr>
            <a:spLocks noGrp="1"/>
          </p:cNvSpPr>
          <p:nvPr>
            <p:ph type="dt" sz="half" idx="10"/>
          </p:nvPr>
        </p:nvSpPr>
        <p:spPr/>
        <p:txBody>
          <a:bodyPr/>
          <a:lstStyle/>
          <a:p>
            <a:fld id="{BC772786-B895-4119-93B7-E23F2DC20CA6}" type="datetime1">
              <a:rPr lang="en-US" smtClean="0"/>
              <a:t>10/26/2021</a:t>
            </a:fld>
            <a:endParaRPr lang="en-US"/>
          </a:p>
        </p:txBody>
      </p:sp>
      <p:sp>
        <p:nvSpPr>
          <p:cNvPr id="5" name="Footer Placeholder 4">
            <a:extLst>
              <a:ext uri="{FF2B5EF4-FFF2-40B4-BE49-F238E27FC236}">
                <a16:creationId xmlns:a16="http://schemas.microsoft.com/office/drawing/2014/main" id="{686D219E-A506-49E3-A5F0-29539C5D193F}"/>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0F0BBEB5-A24D-4334-AF28-154E4FDB704F}"/>
              </a:ext>
            </a:extLst>
          </p:cNvPr>
          <p:cNvSpPr>
            <a:spLocks noGrp="1"/>
          </p:cNvSpPr>
          <p:nvPr>
            <p:ph type="sldNum" sz="quarter" idx="12"/>
          </p:nvPr>
        </p:nvSpPr>
        <p:spPr>
          <a:xfrm>
            <a:off x="9208417" y="6327775"/>
            <a:ext cx="2743200" cy="365125"/>
          </a:xfr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34252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6580-319D-4F48-8AB0-459F31B82F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FBE99D3-B07E-43F4-803E-1774044272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019388-BDCE-467B-B774-45B4726C9139}"/>
              </a:ext>
            </a:extLst>
          </p:cNvPr>
          <p:cNvSpPr>
            <a:spLocks noGrp="1"/>
          </p:cNvSpPr>
          <p:nvPr>
            <p:ph type="dt" sz="half" idx="10"/>
          </p:nvPr>
        </p:nvSpPr>
        <p:spPr/>
        <p:txBody>
          <a:bodyPr/>
          <a:lstStyle/>
          <a:p>
            <a:fld id="{1FC4594A-0711-4F49-8B86-729EA6088FF4}" type="datetime1">
              <a:rPr lang="en-US" smtClean="0"/>
              <a:t>10/26/2021</a:t>
            </a:fld>
            <a:endParaRPr lang="en-US"/>
          </a:p>
        </p:txBody>
      </p:sp>
      <p:sp>
        <p:nvSpPr>
          <p:cNvPr id="5" name="Footer Placeholder 4">
            <a:extLst>
              <a:ext uri="{FF2B5EF4-FFF2-40B4-BE49-F238E27FC236}">
                <a16:creationId xmlns:a16="http://schemas.microsoft.com/office/drawing/2014/main" id="{4AD6C5C0-0504-4AE5-88A4-5F0533E158A3}"/>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19E6B6B0-A677-4ADF-8D49-D5E3C5C1FBED}"/>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658362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51F798-B4B5-4ADB-B2E8-BED7A602ED7E}"/>
              </a:ext>
            </a:extLst>
          </p:cNvPr>
          <p:cNvSpPr>
            <a:spLocks noGrp="1"/>
          </p:cNvSpPr>
          <p:nvPr>
            <p:ph type="title" orient="vert"/>
          </p:nvPr>
        </p:nvSpPr>
        <p:spPr>
          <a:xfrm>
            <a:off x="8610600" y="365125"/>
            <a:ext cx="27432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484421-DC8E-4B7A-A189-4B3AABE5171D}"/>
              </a:ext>
            </a:extLst>
          </p:cNvPr>
          <p:cNvSpPr>
            <a:spLocks noGrp="1"/>
          </p:cNvSpPr>
          <p:nvPr>
            <p:ph type="body" orient="vert" idx="1"/>
          </p:nvPr>
        </p:nvSpPr>
        <p:spPr>
          <a:xfrm>
            <a:off x="1725102" y="365125"/>
            <a:ext cx="674016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C3E6E04-B87A-4492-8E9D-C401944989A9}"/>
              </a:ext>
            </a:extLst>
          </p:cNvPr>
          <p:cNvSpPr>
            <a:spLocks noGrp="1"/>
          </p:cNvSpPr>
          <p:nvPr>
            <p:ph type="dt" sz="half" idx="10"/>
          </p:nvPr>
        </p:nvSpPr>
        <p:spPr/>
        <p:txBody>
          <a:bodyPr/>
          <a:lstStyle/>
          <a:p>
            <a:fld id="{4AA29E83-64DE-4F15-9E63-387AEE98C347}" type="datetime1">
              <a:rPr lang="en-US" smtClean="0"/>
              <a:t>10/26/2021</a:t>
            </a:fld>
            <a:endParaRPr lang="en-US"/>
          </a:p>
        </p:txBody>
      </p:sp>
      <p:sp>
        <p:nvSpPr>
          <p:cNvPr id="5" name="Footer Placeholder 4">
            <a:extLst>
              <a:ext uri="{FF2B5EF4-FFF2-40B4-BE49-F238E27FC236}">
                <a16:creationId xmlns:a16="http://schemas.microsoft.com/office/drawing/2014/main" id="{0C9A8746-E3E0-4CA9-B0F3-E2B8079ABAD7}"/>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5FB8B2B9-323D-410B-8D8F-83F82827D5A6}"/>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28292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20AC4-19DA-4A21-ADB6-325C0C18D094}"/>
              </a:ext>
            </a:extLst>
          </p:cNvPr>
          <p:cNvSpPr>
            <a:spLocks noGrp="1"/>
          </p:cNvSpPr>
          <p:nvPr>
            <p:ph type="title"/>
          </p:nvPr>
        </p:nvSpPr>
        <p:spPr>
          <a:xfrm>
            <a:off x="1611984" y="365125"/>
            <a:ext cx="9741816"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B78C099-283B-4EAF-89D7-41061D328FB2}"/>
              </a:ext>
            </a:extLst>
          </p:cNvPr>
          <p:cNvSpPr>
            <a:spLocks noGrp="1"/>
          </p:cNvSpPr>
          <p:nvPr>
            <p:ph idx="1"/>
          </p:nvPr>
        </p:nvSpPr>
        <p:spPr>
          <a:xfrm>
            <a:off x="1611984" y="1825625"/>
            <a:ext cx="9741816"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465F3C-8B4F-426F-9015-EA044F5090C1}"/>
              </a:ext>
            </a:extLst>
          </p:cNvPr>
          <p:cNvSpPr>
            <a:spLocks noGrp="1"/>
          </p:cNvSpPr>
          <p:nvPr>
            <p:ph type="dt" sz="half" idx="10"/>
          </p:nvPr>
        </p:nvSpPr>
        <p:spPr>
          <a:xfrm>
            <a:off x="1611983" y="6356350"/>
            <a:ext cx="3172117" cy="365125"/>
          </a:xfrm>
        </p:spPr>
        <p:txBody>
          <a:bodyPr/>
          <a:lstStyle/>
          <a:p>
            <a:fld id="{010E77F7-13CC-498E-A8B7-E687DAE980F4}" type="datetime1">
              <a:rPr lang="en-US" smtClean="0"/>
              <a:t>10/26/2021</a:t>
            </a:fld>
            <a:endParaRPr lang="en-US"/>
          </a:p>
        </p:txBody>
      </p:sp>
      <p:sp>
        <p:nvSpPr>
          <p:cNvPr id="5" name="Footer Placeholder 4">
            <a:extLst>
              <a:ext uri="{FF2B5EF4-FFF2-40B4-BE49-F238E27FC236}">
                <a16:creationId xmlns:a16="http://schemas.microsoft.com/office/drawing/2014/main" id="{9839A4E2-8A1B-4CC2-9873-39D7C7A7B925}"/>
              </a:ext>
            </a:extLst>
          </p:cNvPr>
          <p:cNvSpPr>
            <a:spLocks noGrp="1"/>
          </p:cNvSpPr>
          <p:nvPr>
            <p:ph type="ftr" sz="quarter" idx="11"/>
          </p:nvPr>
        </p:nvSpPr>
        <p:spPr>
          <a:xfrm>
            <a:off x="5241302" y="6356350"/>
            <a:ext cx="2912097" cy="365125"/>
          </a:xfrm>
        </p:spPr>
        <p:txBody>
          <a:bodyPr/>
          <a:lstStyle/>
          <a:p>
            <a:endParaRPr lang="en-US"/>
          </a:p>
        </p:txBody>
      </p:sp>
      <p:sp>
        <p:nvSpPr>
          <p:cNvPr id="6" name="Slide Number Placeholder 5">
            <a:extLst>
              <a:ext uri="{FF2B5EF4-FFF2-40B4-BE49-F238E27FC236}">
                <a16:creationId xmlns:a16="http://schemas.microsoft.com/office/drawing/2014/main" id="{DCCBD296-556F-4866-B3A3-243BB38E1398}"/>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3988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A8C3-0E76-4491-B713-5CB3B18DE246}"/>
              </a:ext>
            </a:extLst>
          </p:cNvPr>
          <p:cNvSpPr>
            <a:spLocks noGrp="1"/>
          </p:cNvSpPr>
          <p:nvPr>
            <p:ph type="title"/>
          </p:nvPr>
        </p:nvSpPr>
        <p:spPr>
          <a:xfrm>
            <a:off x="2441541" y="1709738"/>
            <a:ext cx="8905908"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66532D2-C0DA-4EA4-B4E9-31AB184CC9FE}"/>
              </a:ext>
            </a:extLst>
          </p:cNvPr>
          <p:cNvSpPr>
            <a:spLocks noGrp="1"/>
          </p:cNvSpPr>
          <p:nvPr>
            <p:ph type="body" idx="1"/>
          </p:nvPr>
        </p:nvSpPr>
        <p:spPr>
          <a:xfrm>
            <a:off x="2441542" y="4589463"/>
            <a:ext cx="89059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BD813E-4BBE-41F2-8B28-461973081955}"/>
              </a:ext>
            </a:extLst>
          </p:cNvPr>
          <p:cNvSpPr>
            <a:spLocks noGrp="1"/>
          </p:cNvSpPr>
          <p:nvPr>
            <p:ph type="dt" sz="half" idx="10"/>
          </p:nvPr>
        </p:nvSpPr>
        <p:spPr/>
        <p:txBody>
          <a:bodyPr/>
          <a:lstStyle/>
          <a:p>
            <a:fld id="{E9673485-436E-424A-B8F9-83128F26C60D}" type="datetime1">
              <a:rPr lang="en-US" smtClean="0"/>
              <a:t>10/26/2021</a:t>
            </a:fld>
            <a:endParaRPr lang="en-US"/>
          </a:p>
        </p:txBody>
      </p:sp>
      <p:sp>
        <p:nvSpPr>
          <p:cNvPr id="5" name="Footer Placeholder 4">
            <a:extLst>
              <a:ext uri="{FF2B5EF4-FFF2-40B4-BE49-F238E27FC236}">
                <a16:creationId xmlns:a16="http://schemas.microsoft.com/office/drawing/2014/main" id="{E8E2574F-AF45-444B-B513-0FCD81FF84C7}"/>
              </a:ext>
            </a:extLst>
          </p:cNvPr>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B4810636-E52B-43E7-AD60-539F0ACCC34D}"/>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90799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58EB-84B0-4D76-A405-92DB280A1A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7033F7F-02F5-4332-AF75-2436DD8DA696}"/>
              </a:ext>
            </a:extLst>
          </p:cNvPr>
          <p:cNvSpPr>
            <a:spLocks noGrp="1"/>
          </p:cNvSpPr>
          <p:nvPr>
            <p:ph sz="half" idx="1"/>
          </p:nvPr>
        </p:nvSpPr>
        <p:spPr>
          <a:xfrm>
            <a:off x="1725102" y="1825625"/>
            <a:ext cx="473618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69336D6-C701-4B7C-8E8B-1521FF91E5A2}"/>
              </a:ext>
            </a:extLst>
          </p:cNvPr>
          <p:cNvSpPr>
            <a:spLocks noGrp="1"/>
          </p:cNvSpPr>
          <p:nvPr>
            <p:ph sz="half" idx="2"/>
          </p:nvPr>
        </p:nvSpPr>
        <p:spPr>
          <a:xfrm>
            <a:off x="6617616" y="1825625"/>
            <a:ext cx="473618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89B9BFD-8717-40D0-873E-FDD99B88FF27}"/>
              </a:ext>
            </a:extLst>
          </p:cNvPr>
          <p:cNvSpPr>
            <a:spLocks noGrp="1"/>
          </p:cNvSpPr>
          <p:nvPr>
            <p:ph type="dt" sz="half" idx="10"/>
          </p:nvPr>
        </p:nvSpPr>
        <p:spPr/>
        <p:txBody>
          <a:bodyPr/>
          <a:lstStyle/>
          <a:p>
            <a:fld id="{D52557A0-EFA2-41F1-8A53-F74B1A1A4942}" type="datetime1">
              <a:rPr lang="en-US" smtClean="0"/>
              <a:t>10/26/2021</a:t>
            </a:fld>
            <a:endParaRPr lang="en-US"/>
          </a:p>
        </p:txBody>
      </p:sp>
      <p:sp>
        <p:nvSpPr>
          <p:cNvPr id="6" name="Footer Placeholder 5">
            <a:extLst>
              <a:ext uri="{FF2B5EF4-FFF2-40B4-BE49-F238E27FC236}">
                <a16:creationId xmlns:a16="http://schemas.microsoft.com/office/drawing/2014/main" id="{46D213A8-12F2-4DC3-B030-8F2AAD2A44C0}"/>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56C7034F-3B44-4668-B82F-8254855C03DE}"/>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401860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F251-1792-4E6A-B8A2-52E4F249D0E2}"/>
              </a:ext>
            </a:extLst>
          </p:cNvPr>
          <p:cNvSpPr>
            <a:spLocks noGrp="1"/>
          </p:cNvSpPr>
          <p:nvPr>
            <p:ph type="title"/>
          </p:nvPr>
        </p:nvSpPr>
        <p:spPr>
          <a:xfrm>
            <a:off x="1725102" y="365125"/>
            <a:ext cx="9630285"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051CB3-106F-42BE-9334-083B0B56872F}"/>
              </a:ext>
            </a:extLst>
          </p:cNvPr>
          <p:cNvSpPr>
            <a:spLocks noGrp="1"/>
          </p:cNvSpPr>
          <p:nvPr>
            <p:ph type="body" idx="1"/>
          </p:nvPr>
        </p:nvSpPr>
        <p:spPr>
          <a:xfrm>
            <a:off x="1725101" y="1681163"/>
            <a:ext cx="4727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E4BA24-07BB-488B-9315-D2F539C552FD}"/>
              </a:ext>
            </a:extLst>
          </p:cNvPr>
          <p:cNvSpPr>
            <a:spLocks noGrp="1"/>
          </p:cNvSpPr>
          <p:nvPr>
            <p:ph sz="half" idx="2"/>
          </p:nvPr>
        </p:nvSpPr>
        <p:spPr>
          <a:xfrm>
            <a:off x="1725100" y="2505075"/>
            <a:ext cx="47273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C39513-1A59-4CAB-8D0D-7BE6908B5DD6}"/>
              </a:ext>
            </a:extLst>
          </p:cNvPr>
          <p:cNvSpPr>
            <a:spLocks noGrp="1"/>
          </p:cNvSpPr>
          <p:nvPr>
            <p:ph type="body" sz="quarter" idx="3"/>
          </p:nvPr>
        </p:nvSpPr>
        <p:spPr>
          <a:xfrm>
            <a:off x="6627042" y="1681163"/>
            <a:ext cx="472834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A20D3-6CB9-4341-B6CE-3A8B3A4E8EA9}"/>
              </a:ext>
            </a:extLst>
          </p:cNvPr>
          <p:cNvSpPr>
            <a:spLocks noGrp="1"/>
          </p:cNvSpPr>
          <p:nvPr>
            <p:ph sz="quarter" idx="4"/>
          </p:nvPr>
        </p:nvSpPr>
        <p:spPr>
          <a:xfrm>
            <a:off x="6627043" y="2505075"/>
            <a:ext cx="47283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59EB855-3FC2-4F17-89FE-D0393E08A2A4}"/>
              </a:ext>
            </a:extLst>
          </p:cNvPr>
          <p:cNvSpPr>
            <a:spLocks noGrp="1"/>
          </p:cNvSpPr>
          <p:nvPr>
            <p:ph type="dt" sz="half" idx="10"/>
          </p:nvPr>
        </p:nvSpPr>
        <p:spPr/>
        <p:txBody>
          <a:bodyPr/>
          <a:lstStyle/>
          <a:p>
            <a:fld id="{D1735158-C0CA-4A4B-ADC3-71FBA315D209}" type="datetime1">
              <a:rPr lang="en-US" smtClean="0"/>
              <a:t>10/26/2021</a:t>
            </a:fld>
            <a:endParaRPr lang="en-US"/>
          </a:p>
        </p:txBody>
      </p:sp>
      <p:sp>
        <p:nvSpPr>
          <p:cNvPr id="8" name="Footer Placeholder 7">
            <a:extLst>
              <a:ext uri="{FF2B5EF4-FFF2-40B4-BE49-F238E27FC236}">
                <a16:creationId xmlns:a16="http://schemas.microsoft.com/office/drawing/2014/main" id="{191B7A10-9E56-4271-A302-762A4B80CB6A}"/>
              </a:ext>
            </a:extLst>
          </p:cNvPr>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A919BD35-7690-43CF-A6A9-15DB4B1AA5A7}"/>
              </a:ext>
            </a:extLst>
          </p:cNvPr>
          <p:cNvSpPr>
            <a:spLocks noGrp="1"/>
          </p:cNvSpPr>
          <p:nvPr>
            <p:ph type="sldNum" sz="quarter" idx="12"/>
          </p:nvPr>
        </p:nvSpPr>
        <p:spPr>
          <a:xfrm>
            <a:off x="9208417" y="6327775"/>
            <a:ext cx="2743200" cy="365125"/>
          </a:xfrm>
          <a:prstGeom prst="rect">
            <a:avLst/>
          </a:prstGeom>
        </p:spPr>
        <p:txBody>
          <a:bodyPr/>
          <a:lstStyle>
            <a:lvl1pPr algn="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335993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E45E-275A-4F86-B6B5-5C440AACA1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347FCCE-4C6C-47AE-BE6B-CFBA3DB9B8FE}"/>
              </a:ext>
            </a:extLst>
          </p:cNvPr>
          <p:cNvSpPr>
            <a:spLocks noGrp="1"/>
          </p:cNvSpPr>
          <p:nvPr>
            <p:ph type="dt" sz="half" idx="10"/>
          </p:nvPr>
        </p:nvSpPr>
        <p:spPr/>
        <p:txBody>
          <a:bodyPr/>
          <a:lstStyle/>
          <a:p>
            <a:fld id="{6AD9611F-CD87-4876-B172-4944777C4C5C}" type="datetime1">
              <a:rPr lang="en-US" smtClean="0"/>
              <a:t>10/26/2021</a:t>
            </a:fld>
            <a:endParaRPr lang="en-US"/>
          </a:p>
        </p:txBody>
      </p:sp>
      <p:sp>
        <p:nvSpPr>
          <p:cNvPr id="4" name="Footer Placeholder 3">
            <a:extLst>
              <a:ext uri="{FF2B5EF4-FFF2-40B4-BE49-F238E27FC236}">
                <a16:creationId xmlns:a16="http://schemas.microsoft.com/office/drawing/2014/main" id="{C666BF28-0AAA-4E78-885B-2C14AF4E3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05FE6-5CC8-4767-B20E-68FCE0F5FC77}"/>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26756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655F5-4D90-41D0-B88C-F6B3138DCA1B}"/>
              </a:ext>
            </a:extLst>
          </p:cNvPr>
          <p:cNvSpPr>
            <a:spLocks noGrp="1"/>
          </p:cNvSpPr>
          <p:nvPr>
            <p:ph type="dt" sz="half" idx="10"/>
          </p:nvPr>
        </p:nvSpPr>
        <p:spPr/>
        <p:txBody>
          <a:bodyPr/>
          <a:lstStyle/>
          <a:p>
            <a:fld id="{70389028-B3E7-4F57-98B4-246BB843A76A}" type="datetime1">
              <a:rPr lang="en-US" smtClean="0"/>
              <a:t>10/26/2021</a:t>
            </a:fld>
            <a:endParaRPr lang="en-US"/>
          </a:p>
        </p:txBody>
      </p:sp>
      <p:sp>
        <p:nvSpPr>
          <p:cNvPr id="3" name="Footer Placeholder 2">
            <a:extLst>
              <a:ext uri="{FF2B5EF4-FFF2-40B4-BE49-F238E27FC236}">
                <a16:creationId xmlns:a16="http://schemas.microsoft.com/office/drawing/2014/main" id="{504F0DDF-AB72-4CE4-AE1C-032995797137}"/>
              </a:ext>
            </a:extLst>
          </p:cNvPr>
          <p:cNvSpPr>
            <a:spLocks noGrp="1"/>
          </p:cNvSpPr>
          <p:nvPr>
            <p:ph type="ftr" sz="quarter" idx="11"/>
          </p:nvPr>
        </p:nvSpPr>
        <p:spPr/>
        <p:txBody>
          <a:bodyPr/>
          <a:lstStyle/>
          <a:p>
            <a:endParaRPr lang="en-US"/>
          </a:p>
        </p:txBody>
      </p:sp>
      <p:cxnSp>
        <p:nvCxnSpPr>
          <p:cNvPr id="6" name="Conector recto 5">
            <a:extLst>
              <a:ext uri="{FF2B5EF4-FFF2-40B4-BE49-F238E27FC236}">
                <a16:creationId xmlns:a16="http://schemas.microsoft.com/office/drawing/2014/main" id="{0C528E1D-56F7-48DE-A9CF-66602617FAEB}"/>
              </a:ext>
            </a:extLst>
          </p:cNvPr>
          <p:cNvCxnSpPr/>
          <p:nvPr userDrawn="1"/>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44ABD90-B8F3-4981-81E5-8538731878A5}"/>
              </a:ext>
            </a:extLst>
          </p:cNvPr>
          <p:cNvSpPr>
            <a:spLocks noGrp="1"/>
          </p:cNvSpPr>
          <p:nvPr>
            <p:ph type="body" sz="quarter" idx="13"/>
          </p:nvPr>
        </p:nvSpPr>
        <p:spPr>
          <a:xfrm>
            <a:off x="3836988" y="2347913"/>
            <a:ext cx="5768975" cy="1281112"/>
          </a:xfrm>
        </p:spPr>
        <p:txBody>
          <a:bodyPr anchor="ctr"/>
          <a:lstStyle>
            <a:lvl1pPr marL="0" indent="0" algn="ctr">
              <a:buNone/>
              <a:defRPr>
                <a:solidFill>
                  <a:srgbClr val="CDA655"/>
                </a:solidFill>
              </a:defRPr>
            </a:lvl1pPr>
          </a:lstStyle>
          <a:p>
            <a:pPr lvl="0"/>
            <a:r>
              <a:rPr lang="en-US"/>
              <a:t>Click to edit Master text styles</a:t>
            </a:r>
          </a:p>
        </p:txBody>
      </p:sp>
      <p:sp>
        <p:nvSpPr>
          <p:cNvPr id="9" name="Slide Number Placeholder 5">
            <a:extLst>
              <a:ext uri="{FF2B5EF4-FFF2-40B4-BE49-F238E27FC236}">
                <a16:creationId xmlns:a16="http://schemas.microsoft.com/office/drawing/2014/main" id="{BC4AE3E9-1F2B-476E-A2DB-12A9C80FD405}"/>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993490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61196-EB7E-4829-B2DC-A3F3572BDAA2}"/>
              </a:ext>
            </a:extLst>
          </p:cNvPr>
          <p:cNvSpPr>
            <a:spLocks noGrp="1"/>
          </p:cNvSpPr>
          <p:nvPr>
            <p:ph type="title"/>
          </p:nvPr>
        </p:nvSpPr>
        <p:spPr>
          <a:xfrm>
            <a:off x="1870589" y="353505"/>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1F25363-9103-46C8-B7FA-743D98121947}"/>
              </a:ext>
            </a:extLst>
          </p:cNvPr>
          <p:cNvSpPr>
            <a:spLocks noGrp="1"/>
          </p:cNvSpPr>
          <p:nvPr>
            <p:ph idx="1"/>
          </p:nvPr>
        </p:nvSpPr>
        <p:spPr>
          <a:xfrm>
            <a:off x="5976594" y="987425"/>
            <a:ext cx="53787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F28019C-DD37-466C-9C0C-94BA78BCF908}"/>
              </a:ext>
            </a:extLst>
          </p:cNvPr>
          <p:cNvSpPr>
            <a:spLocks noGrp="1"/>
          </p:cNvSpPr>
          <p:nvPr>
            <p:ph type="body" sz="half" idx="2"/>
          </p:nvPr>
        </p:nvSpPr>
        <p:spPr>
          <a:xfrm>
            <a:off x="1870588"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67EAB8-CFE7-46EF-AD6C-5E92A618EA42}"/>
              </a:ext>
            </a:extLst>
          </p:cNvPr>
          <p:cNvSpPr>
            <a:spLocks noGrp="1"/>
          </p:cNvSpPr>
          <p:nvPr>
            <p:ph type="dt" sz="half" idx="10"/>
          </p:nvPr>
        </p:nvSpPr>
        <p:spPr/>
        <p:txBody>
          <a:bodyPr/>
          <a:lstStyle/>
          <a:p>
            <a:fld id="{587C0648-7928-4D31-865A-ABD5FC070754}" type="datetime1">
              <a:rPr lang="en-US" smtClean="0"/>
              <a:t>10/26/2021</a:t>
            </a:fld>
            <a:endParaRPr lang="en-US"/>
          </a:p>
        </p:txBody>
      </p:sp>
      <p:sp>
        <p:nvSpPr>
          <p:cNvPr id="6" name="Footer Placeholder 5">
            <a:extLst>
              <a:ext uri="{FF2B5EF4-FFF2-40B4-BE49-F238E27FC236}">
                <a16:creationId xmlns:a16="http://schemas.microsoft.com/office/drawing/2014/main" id="{332D94A2-0BFB-4E9F-AE4D-9B27236E9876}"/>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CF53F119-0F73-4B40-838C-23CAC930F7E8}"/>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873951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0E77-FCC8-4E7F-BAA8-C81FC2BF69A6}"/>
              </a:ext>
            </a:extLst>
          </p:cNvPr>
          <p:cNvSpPr>
            <a:spLocks noGrp="1"/>
          </p:cNvSpPr>
          <p:nvPr>
            <p:ph type="title"/>
          </p:nvPr>
        </p:nvSpPr>
        <p:spPr>
          <a:xfrm>
            <a:off x="1725103" y="449262"/>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608EFCA-B5C0-4C7A-BCF2-10844BEA1F95}"/>
              </a:ext>
            </a:extLst>
          </p:cNvPr>
          <p:cNvSpPr>
            <a:spLocks noGrp="1"/>
          </p:cNvSpPr>
          <p:nvPr>
            <p:ph type="pic" idx="1"/>
          </p:nvPr>
        </p:nvSpPr>
        <p:spPr>
          <a:xfrm>
            <a:off x="5825764" y="987425"/>
            <a:ext cx="552962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DE80D3-20A2-4987-8F3B-46016480FDBF}"/>
              </a:ext>
            </a:extLst>
          </p:cNvPr>
          <p:cNvSpPr>
            <a:spLocks noGrp="1"/>
          </p:cNvSpPr>
          <p:nvPr>
            <p:ph type="body" sz="half" idx="2"/>
          </p:nvPr>
        </p:nvSpPr>
        <p:spPr>
          <a:xfrm>
            <a:off x="1725103"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267AFF-2C2F-4AEE-A9C6-DF0C945EE1FE}"/>
              </a:ext>
            </a:extLst>
          </p:cNvPr>
          <p:cNvSpPr>
            <a:spLocks noGrp="1"/>
          </p:cNvSpPr>
          <p:nvPr>
            <p:ph type="dt" sz="half" idx="10"/>
          </p:nvPr>
        </p:nvSpPr>
        <p:spPr/>
        <p:txBody>
          <a:bodyPr/>
          <a:lstStyle/>
          <a:p>
            <a:fld id="{731F5D40-F4E4-443D-9843-D995C8AA2D74}" type="datetime1">
              <a:rPr lang="en-US" smtClean="0"/>
              <a:t>10/26/2021</a:t>
            </a:fld>
            <a:endParaRPr lang="en-US"/>
          </a:p>
        </p:txBody>
      </p:sp>
      <p:sp>
        <p:nvSpPr>
          <p:cNvPr id="6" name="Footer Placeholder 5">
            <a:extLst>
              <a:ext uri="{FF2B5EF4-FFF2-40B4-BE49-F238E27FC236}">
                <a16:creationId xmlns:a16="http://schemas.microsoft.com/office/drawing/2014/main" id="{D6B45C44-0D49-4DA6-9E33-7D397C372A45}"/>
              </a:ext>
            </a:extLst>
          </p:cNvPr>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35535065-5B72-4B7D-BD7F-D533FBDB3FA1}"/>
              </a:ext>
            </a:extLst>
          </p:cNvPr>
          <p:cNvSpPr>
            <a:spLocks noGrp="1"/>
          </p:cNvSpPr>
          <p:nvPr>
            <p:ph type="sldNum" sz="quarter" idx="12"/>
          </p:nvPr>
        </p:nvSpPr>
        <p:spPr>
          <a:xfrm>
            <a:off x="9208417" y="6327775"/>
            <a:ext cx="2743200" cy="365125"/>
          </a:xfrm>
          <a:prstGeom prst="rect">
            <a:avLst/>
          </a:prstGeom>
        </p:spPr>
        <p:txBody>
          <a:bodyPr/>
          <a:lstStyle>
            <a:lvl1pPr>
              <a:defRPr sz="2400">
                <a:solidFill>
                  <a:srgbClr val="CDA655"/>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144901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E3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52575-A8E2-47C8-AE37-31A330BF3694}"/>
              </a:ext>
            </a:extLst>
          </p:cNvPr>
          <p:cNvSpPr>
            <a:spLocks noGrp="1"/>
          </p:cNvSpPr>
          <p:nvPr>
            <p:ph type="title"/>
          </p:nvPr>
        </p:nvSpPr>
        <p:spPr>
          <a:xfrm>
            <a:off x="1725104" y="365125"/>
            <a:ext cx="962869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79E393-72CD-4E69-928F-AA8E0E968F3F}"/>
              </a:ext>
            </a:extLst>
          </p:cNvPr>
          <p:cNvSpPr>
            <a:spLocks noGrp="1"/>
          </p:cNvSpPr>
          <p:nvPr>
            <p:ph type="body" idx="1"/>
          </p:nvPr>
        </p:nvSpPr>
        <p:spPr>
          <a:xfrm>
            <a:off x="1725104" y="1825625"/>
            <a:ext cx="962869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52BED4-1DA9-42EA-B2A6-6F1EEB307CD9}"/>
              </a:ext>
            </a:extLst>
          </p:cNvPr>
          <p:cNvSpPr>
            <a:spLocks noGrp="1"/>
          </p:cNvSpPr>
          <p:nvPr>
            <p:ph type="dt" sz="half" idx="2"/>
          </p:nvPr>
        </p:nvSpPr>
        <p:spPr>
          <a:xfrm>
            <a:off x="1725103" y="6356350"/>
            <a:ext cx="211160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E1384B-BD07-4952-B978-AAEC67E11F23}" type="datetime1">
              <a:rPr lang="en-US" smtClean="0"/>
              <a:t>10/26/2021</a:t>
            </a:fld>
            <a:endParaRPr lang="en-US"/>
          </a:p>
        </p:txBody>
      </p:sp>
      <p:sp>
        <p:nvSpPr>
          <p:cNvPr id="5" name="Footer Placeholder 4">
            <a:extLst>
              <a:ext uri="{FF2B5EF4-FFF2-40B4-BE49-F238E27FC236}">
                <a16:creationId xmlns:a16="http://schemas.microsoft.com/office/drawing/2014/main" id="{9A803F70-5BFC-4949-B54D-80C27B81F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FFFFFF"/>
              </a:solidFill>
            </a:endParaRPr>
          </a:p>
        </p:txBody>
      </p:sp>
      <p:sp>
        <p:nvSpPr>
          <p:cNvPr id="8" name="Slide Number Placeholder 5">
            <a:extLst>
              <a:ext uri="{FF2B5EF4-FFF2-40B4-BE49-F238E27FC236}">
                <a16:creationId xmlns:a16="http://schemas.microsoft.com/office/drawing/2014/main" id="{7139FCD6-5552-4773-B0CE-782FC69E0E8C}"/>
              </a:ext>
            </a:extLst>
          </p:cNvPr>
          <p:cNvSpPr>
            <a:spLocks noGrp="1"/>
          </p:cNvSpPr>
          <p:nvPr>
            <p:ph type="sldNum" sz="quarter" idx="4"/>
          </p:nvPr>
        </p:nvSpPr>
        <p:spPr>
          <a:xfrm>
            <a:off x="9208417" y="6327775"/>
            <a:ext cx="2743200" cy="365125"/>
          </a:xfrm>
          <a:prstGeom prst="rect">
            <a:avLst/>
          </a:prstGeom>
        </p:spPr>
        <p:txBody>
          <a:bodyPr/>
          <a:lstStyle>
            <a:lvl1pPr algn="r">
              <a:defRPr sz="2400">
                <a:solidFill>
                  <a:srgbClr val="CDA655"/>
                </a:solidFill>
              </a:defRPr>
            </a:lvl1pPr>
          </a:lstStyle>
          <a:p>
            <a:fld id="{28844951-7827-47D4-8276-7DDE1FA7D85A}" type="slidenum">
              <a:rPr lang="en-US" smtClean="0"/>
              <a:pPr/>
              <a:t>‹#›</a:t>
            </a:fld>
            <a:endParaRPr lang="en-US"/>
          </a:p>
        </p:txBody>
      </p:sp>
      <p:pic>
        <p:nvPicPr>
          <p:cNvPr id="10" name="Picture 25">
            <a:extLst>
              <a:ext uri="{FF2B5EF4-FFF2-40B4-BE49-F238E27FC236}">
                <a16:creationId xmlns:a16="http://schemas.microsoft.com/office/drawing/2014/main" id="{B486E868-81B9-42D2-8B11-E219AD99D045}"/>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artisticCutout/>
                    </a14:imgEffect>
                  </a14:imgLayer>
                </a14:imgProps>
              </a:ext>
            </a:extLst>
          </a:blip>
          <a:srcRect l="-1" r="83312" b="7739"/>
          <a:stretch/>
        </p:blipFill>
        <p:spPr>
          <a:xfrm>
            <a:off x="0" y="0"/>
            <a:ext cx="1462489" cy="6862166"/>
          </a:xfrm>
          <a:prstGeom prst="rect">
            <a:avLst/>
          </a:prstGeom>
          <a:ln>
            <a:noFill/>
          </a:ln>
        </p:spPr>
      </p:pic>
      <p:pic>
        <p:nvPicPr>
          <p:cNvPr id="7" name="Picture 6" descr="A picture containing tower&#10;&#10;Description automatically generated">
            <a:extLst>
              <a:ext uri="{FF2B5EF4-FFF2-40B4-BE49-F238E27FC236}">
                <a16:creationId xmlns:a16="http://schemas.microsoft.com/office/drawing/2014/main" id="{9949F0E2-BB4A-4545-AD02-78AF4D42603B}"/>
              </a:ext>
            </a:extLst>
          </p:cNvPr>
          <p:cNvPicPr>
            <a:picLocks noChangeAspect="1"/>
          </p:cNvPicPr>
          <p:nvPr userDrawn="1"/>
        </p:nvPicPr>
        <p:blipFill rotWithShape="1">
          <a:blip r:embed="rId15">
            <a:duotone>
              <a:prstClr val="black"/>
              <a:srgbClr val="CDA655">
                <a:tint val="45000"/>
                <a:satMod val="400000"/>
              </a:srgbClr>
            </a:duotone>
            <a:extLst>
              <a:ext uri="{BEBA8EAE-BF5A-486C-A8C5-ECC9F3942E4B}">
                <a14:imgProps xmlns:a14="http://schemas.microsoft.com/office/drawing/2010/main">
                  <a14:imgLayer r:embed="rId16">
                    <a14:imgEffect>
                      <a14:artisticCutout trans="52000" numberOfShades="5"/>
                    </a14:imgEffect>
                    <a14:imgEffect>
                      <a14:brightnessContrast bright="40000"/>
                    </a14:imgEffect>
                  </a14:imgLayer>
                </a14:imgProps>
              </a:ext>
              <a:ext uri="{28A0092B-C50C-407E-A947-70E740481C1C}">
                <a14:useLocalDpi xmlns:a14="http://schemas.microsoft.com/office/drawing/2010/main" val="0"/>
              </a:ext>
            </a:extLst>
          </a:blip>
          <a:srcRect r="86182"/>
          <a:stretch/>
        </p:blipFill>
        <p:spPr>
          <a:xfrm>
            <a:off x="0" y="0"/>
            <a:ext cx="1462489" cy="6858000"/>
          </a:xfrm>
          <a:prstGeom prst="rect">
            <a:avLst/>
          </a:prstGeom>
        </p:spPr>
      </p:pic>
    </p:spTree>
    <p:extLst>
      <p:ext uri="{BB962C8B-B14F-4D97-AF65-F5344CB8AC3E}">
        <p14:creationId xmlns:p14="http://schemas.microsoft.com/office/powerpoint/2010/main" val="115813961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914400" rtl="0" eaLnBrk="1" latinLnBrk="0" hangingPunct="1">
        <a:lnSpc>
          <a:spcPct val="90000"/>
        </a:lnSpc>
        <a:spcBef>
          <a:spcPct val="0"/>
        </a:spcBef>
        <a:buNone/>
        <a:defRPr sz="4400" kern="1200">
          <a:solidFill>
            <a:srgbClr val="CDA65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4.xml"/><Relationship Id="rId16"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4.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chart" Target="../charts/chart1.xml"/><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ower&#10;&#10;Description automatically generated">
            <a:extLst>
              <a:ext uri="{FF2B5EF4-FFF2-40B4-BE49-F238E27FC236}">
                <a16:creationId xmlns:a16="http://schemas.microsoft.com/office/drawing/2014/main" id="{71453A21-9E85-46BB-99C4-A3514F71A65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959" b="4235"/>
          <a:stretch/>
        </p:blipFill>
        <p:spPr>
          <a:xfrm>
            <a:off x="0" y="0"/>
            <a:ext cx="12192000" cy="6858000"/>
          </a:xfrm>
        </p:spPr>
      </p:pic>
      <p:sp>
        <p:nvSpPr>
          <p:cNvPr id="9" name="CuadroTexto 6">
            <a:extLst>
              <a:ext uri="{FF2B5EF4-FFF2-40B4-BE49-F238E27FC236}">
                <a16:creationId xmlns:a16="http://schemas.microsoft.com/office/drawing/2014/main" id="{1E19D1AE-9D26-49FF-A9F5-6CFB1868DD01}"/>
              </a:ext>
            </a:extLst>
          </p:cNvPr>
          <p:cNvSpPr txBox="1"/>
          <p:nvPr/>
        </p:nvSpPr>
        <p:spPr>
          <a:xfrm>
            <a:off x="0" y="6468776"/>
            <a:ext cx="12192000" cy="400110"/>
          </a:xfrm>
          <a:prstGeom prst="rect">
            <a:avLst/>
          </a:prstGeom>
          <a:solidFill>
            <a:srgbClr val="222E3C"/>
          </a:solidFill>
        </p:spPr>
        <p:txBody>
          <a:bodyPr wrap="square">
            <a:spAutoFit/>
          </a:bodyPr>
          <a:lstStyle/>
          <a:p>
            <a:r>
              <a:rPr lang="es-ES" sz="2000" b="1">
                <a:solidFill>
                  <a:srgbClr val="CDA655"/>
                </a:solidFill>
                <a:latin typeface="+mj-lt"/>
              </a:rPr>
              <a:t>   David Estébanez Mérida								      Diego Mataix Caballero</a:t>
            </a:r>
          </a:p>
        </p:txBody>
      </p:sp>
      <p:sp>
        <p:nvSpPr>
          <p:cNvPr id="7" name="Rectangle 6">
            <a:extLst>
              <a:ext uri="{FF2B5EF4-FFF2-40B4-BE49-F238E27FC236}">
                <a16:creationId xmlns:a16="http://schemas.microsoft.com/office/drawing/2014/main" id="{AF642B85-D342-4173-BB73-006513EAD4E6}"/>
              </a:ext>
            </a:extLst>
          </p:cNvPr>
          <p:cNvSpPr/>
          <p:nvPr/>
        </p:nvSpPr>
        <p:spPr>
          <a:xfrm>
            <a:off x="0" y="3833769"/>
            <a:ext cx="12192000" cy="1796146"/>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ítulo 1">
            <a:extLst>
              <a:ext uri="{FF2B5EF4-FFF2-40B4-BE49-F238E27FC236}">
                <a16:creationId xmlns:a16="http://schemas.microsoft.com/office/drawing/2014/main" id="{C5E5785E-AAB5-4166-AA75-16C897969A78}"/>
              </a:ext>
            </a:extLst>
          </p:cNvPr>
          <p:cNvSpPr txBox="1">
            <a:spLocks/>
          </p:cNvSpPr>
          <p:nvPr/>
        </p:nvSpPr>
        <p:spPr>
          <a:xfrm>
            <a:off x="643812" y="3281583"/>
            <a:ext cx="11066105" cy="2900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a:solidFill>
                  <a:srgbClr val="CDA655"/>
                </a:solidFill>
                <a:latin typeface="+mn-lt"/>
                <a:ea typeface="+mj-lt"/>
                <a:cs typeface="+mj-lt"/>
              </a:rPr>
              <a:t>A study on the viability of ISRU techniques for the Moon and Mars</a:t>
            </a:r>
            <a:endParaRPr lang="en-GB" sz="6000">
              <a:solidFill>
                <a:srgbClr val="CDA655"/>
              </a:solidFill>
              <a:latin typeface="+mn-lt"/>
            </a:endParaRPr>
          </a:p>
        </p:txBody>
      </p:sp>
    </p:spTree>
    <p:extLst>
      <p:ext uri="{BB962C8B-B14F-4D97-AF65-F5344CB8AC3E}">
        <p14:creationId xmlns:p14="http://schemas.microsoft.com/office/powerpoint/2010/main" val="574066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p:txBody>
          <a:bodyPr/>
          <a:lstStyle/>
          <a:p>
            <a:r>
              <a:rPr lang="en-GB" b="1"/>
              <a:t>Additive Manufacturing – Sintering</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10</a:t>
            </a:fld>
            <a:endParaRPr lang="en-US"/>
          </a:p>
        </p:txBody>
      </p:sp>
      <p:sp>
        <p:nvSpPr>
          <p:cNvPr id="8" name="Marcador de contenido 7">
            <a:extLst>
              <a:ext uri="{FF2B5EF4-FFF2-40B4-BE49-F238E27FC236}">
                <a16:creationId xmlns:a16="http://schemas.microsoft.com/office/drawing/2014/main" id="{29094E89-E526-4542-A919-ED4387974930}"/>
              </a:ext>
            </a:extLst>
          </p:cNvPr>
          <p:cNvSpPr>
            <a:spLocks noGrp="1"/>
          </p:cNvSpPr>
          <p:nvPr>
            <p:ph idx="1"/>
          </p:nvPr>
        </p:nvSpPr>
        <p:spPr>
          <a:xfrm>
            <a:off x="1769491" y="4778509"/>
            <a:ext cx="9741816" cy="502375"/>
          </a:xfrm>
        </p:spPr>
        <p:txBody>
          <a:bodyPr>
            <a:normAutofit/>
          </a:bodyPr>
          <a:lstStyle/>
          <a:p>
            <a:pPr marL="0" indent="0">
              <a:buNone/>
            </a:pPr>
            <a:r>
              <a:rPr lang="en-US" sz="2000"/>
              <a:t>And two main challenges:</a:t>
            </a:r>
          </a:p>
        </p:txBody>
      </p:sp>
      <p:sp>
        <p:nvSpPr>
          <p:cNvPr id="5" name="Rectángulo 6">
            <a:extLst>
              <a:ext uri="{FF2B5EF4-FFF2-40B4-BE49-F238E27FC236}">
                <a16:creationId xmlns:a16="http://schemas.microsoft.com/office/drawing/2014/main" id="{307F4EE0-5A0F-41BD-92F3-80E0D8951564}"/>
              </a:ext>
            </a:extLst>
          </p:cNvPr>
          <p:cNvSpPr/>
          <p:nvPr/>
        </p:nvSpPr>
        <p:spPr>
          <a:xfrm>
            <a:off x="1769492" y="5240472"/>
            <a:ext cx="4817096" cy="875168"/>
          </a:xfrm>
          <a:prstGeom prst="rect">
            <a:avLst/>
          </a:prstGeom>
          <a:solidFill>
            <a:srgbClr val="6C6B50"/>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ea typeface="Calibri" panose="020F0502020204030204" pitchFamily="34" charset="0"/>
                <a:cs typeface="Calibri"/>
              </a:rPr>
              <a:t>Behaviour of materials in microgravity</a:t>
            </a:r>
          </a:p>
        </p:txBody>
      </p:sp>
      <p:sp>
        <p:nvSpPr>
          <p:cNvPr id="6" name="Rectángulo 6">
            <a:extLst>
              <a:ext uri="{FF2B5EF4-FFF2-40B4-BE49-F238E27FC236}">
                <a16:creationId xmlns:a16="http://schemas.microsoft.com/office/drawing/2014/main" id="{D318730C-F35D-401D-9117-B6FE15C67E48}"/>
              </a:ext>
            </a:extLst>
          </p:cNvPr>
          <p:cNvSpPr/>
          <p:nvPr/>
        </p:nvSpPr>
        <p:spPr>
          <a:xfrm>
            <a:off x="6938129" y="5240244"/>
            <a:ext cx="4757682" cy="875169"/>
          </a:xfrm>
          <a:prstGeom prst="rect">
            <a:avLst/>
          </a:prstGeom>
          <a:solidFill>
            <a:srgbClr val="6C6B50"/>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ea typeface="Calibri" panose="020F0502020204030204" pitchFamily="34" charset="0"/>
                <a:cs typeface="Calibri"/>
              </a:rPr>
              <a:t>Heterogeneus nature of regolith material</a:t>
            </a:r>
          </a:p>
        </p:txBody>
      </p:sp>
      <p:sp>
        <p:nvSpPr>
          <p:cNvPr id="7" name="Marcador de contenido 7">
            <a:extLst>
              <a:ext uri="{FF2B5EF4-FFF2-40B4-BE49-F238E27FC236}">
                <a16:creationId xmlns:a16="http://schemas.microsoft.com/office/drawing/2014/main" id="{6647A445-5473-43D2-8E4B-660A2F5366CA}"/>
              </a:ext>
            </a:extLst>
          </p:cNvPr>
          <p:cNvSpPr txBox="1">
            <a:spLocks/>
          </p:cNvSpPr>
          <p:nvPr/>
        </p:nvSpPr>
        <p:spPr>
          <a:xfrm>
            <a:off x="1769491" y="1548854"/>
            <a:ext cx="9741816" cy="50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a:t>A motivation</a:t>
            </a:r>
            <a:r>
              <a:rPr lang="en-GB"/>
              <a:t>:</a:t>
            </a:r>
          </a:p>
        </p:txBody>
      </p:sp>
      <p:sp>
        <p:nvSpPr>
          <p:cNvPr id="9" name="Rectángulo 6">
            <a:extLst>
              <a:ext uri="{FF2B5EF4-FFF2-40B4-BE49-F238E27FC236}">
                <a16:creationId xmlns:a16="http://schemas.microsoft.com/office/drawing/2014/main" id="{364C99CA-F0F3-457E-AD83-C5B297FCE6B1}"/>
              </a:ext>
            </a:extLst>
          </p:cNvPr>
          <p:cNvSpPr/>
          <p:nvPr/>
        </p:nvSpPr>
        <p:spPr>
          <a:xfrm>
            <a:off x="1769491" y="2104655"/>
            <a:ext cx="9926320" cy="859929"/>
          </a:xfrm>
          <a:prstGeom prst="rect">
            <a:avLst/>
          </a:prstGeom>
          <a:solidFill>
            <a:srgbClr val="D1666F"/>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latin typeface="Calibri" panose="020F0502020204030204" pitchFamily="34" charset="0"/>
                <a:ea typeface="Calibri" panose="020F0502020204030204" pitchFamily="34" charset="0"/>
                <a:cs typeface="Calibri"/>
              </a:rPr>
              <a:t>To achieve densification and to improve the mechanical properties of the sample.</a:t>
            </a:r>
          </a:p>
        </p:txBody>
      </p:sp>
      <p:sp>
        <p:nvSpPr>
          <p:cNvPr id="10" name="Marcador de contenido 7">
            <a:extLst>
              <a:ext uri="{FF2B5EF4-FFF2-40B4-BE49-F238E27FC236}">
                <a16:creationId xmlns:a16="http://schemas.microsoft.com/office/drawing/2014/main" id="{F7E9A943-A0CC-4508-B66F-47E5EA01D073}"/>
              </a:ext>
            </a:extLst>
          </p:cNvPr>
          <p:cNvSpPr txBox="1">
            <a:spLocks/>
          </p:cNvSpPr>
          <p:nvPr/>
        </p:nvSpPr>
        <p:spPr>
          <a:xfrm>
            <a:off x="1715680" y="3139301"/>
            <a:ext cx="9741816" cy="50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Three properties to take into account</a:t>
            </a:r>
            <a:r>
              <a:rPr lang="en-US"/>
              <a:t>:</a:t>
            </a:r>
          </a:p>
        </p:txBody>
      </p:sp>
      <p:sp>
        <p:nvSpPr>
          <p:cNvPr id="11" name="Rectángulo 6">
            <a:extLst>
              <a:ext uri="{FF2B5EF4-FFF2-40B4-BE49-F238E27FC236}">
                <a16:creationId xmlns:a16="http://schemas.microsoft.com/office/drawing/2014/main" id="{AB933CC1-6008-4087-8F18-4EE74C031C96}"/>
              </a:ext>
            </a:extLst>
          </p:cNvPr>
          <p:cNvSpPr/>
          <p:nvPr/>
        </p:nvSpPr>
        <p:spPr>
          <a:xfrm>
            <a:off x="1769491" y="3716628"/>
            <a:ext cx="3095498" cy="875169"/>
          </a:xfrm>
          <a:prstGeom prst="rect">
            <a:avLst/>
          </a:prstGeom>
          <a:solidFill>
            <a:srgbClr val="BD803D"/>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latin typeface="Calibri" panose="020F0502020204030204" pitchFamily="34" charset="0"/>
                <a:ea typeface="Calibri" panose="020F0502020204030204" pitchFamily="34" charset="0"/>
                <a:cs typeface="Calibri"/>
              </a:rPr>
              <a:t>Size</a:t>
            </a:r>
          </a:p>
        </p:txBody>
      </p:sp>
      <p:sp>
        <p:nvSpPr>
          <p:cNvPr id="12" name="Rectángulo 11">
            <a:extLst>
              <a:ext uri="{FF2B5EF4-FFF2-40B4-BE49-F238E27FC236}">
                <a16:creationId xmlns:a16="http://schemas.microsoft.com/office/drawing/2014/main" id="{6F14F0BF-EFA2-4E5A-8E91-E3440B484466}"/>
              </a:ext>
            </a:extLst>
          </p:cNvPr>
          <p:cNvSpPr/>
          <p:nvPr/>
        </p:nvSpPr>
        <p:spPr>
          <a:xfrm>
            <a:off x="5191760" y="3712339"/>
            <a:ext cx="3095499" cy="875169"/>
          </a:xfrm>
          <a:prstGeom prst="rect">
            <a:avLst/>
          </a:prstGeom>
          <a:solidFill>
            <a:srgbClr val="BD803D"/>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latin typeface="Calibri" panose="020F0502020204030204" pitchFamily="34" charset="0"/>
                <a:ea typeface="Calibri" panose="020F0502020204030204" pitchFamily="34" charset="0"/>
                <a:cs typeface="Calibri"/>
              </a:rPr>
              <a:t>Shape</a:t>
            </a:r>
          </a:p>
        </p:txBody>
      </p:sp>
      <p:sp>
        <p:nvSpPr>
          <p:cNvPr id="13" name="Rectángulo 6">
            <a:extLst>
              <a:ext uri="{FF2B5EF4-FFF2-40B4-BE49-F238E27FC236}">
                <a16:creationId xmlns:a16="http://schemas.microsoft.com/office/drawing/2014/main" id="{C3AC2468-A324-491C-9342-27724E71BF7E}"/>
              </a:ext>
            </a:extLst>
          </p:cNvPr>
          <p:cNvSpPr/>
          <p:nvPr/>
        </p:nvSpPr>
        <p:spPr>
          <a:xfrm>
            <a:off x="8600312" y="3712338"/>
            <a:ext cx="3095499" cy="875170"/>
          </a:xfrm>
          <a:prstGeom prst="rect">
            <a:avLst/>
          </a:prstGeom>
          <a:solidFill>
            <a:srgbClr val="BD803D"/>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r>
              <a:rPr lang="en-US" b="1">
                <a:solidFill>
                  <a:schemeClr val="bg1"/>
                </a:solidFill>
                <a:latin typeface="Calibri" panose="020F0502020204030204" pitchFamily="34" charset="0"/>
                <a:ea typeface="Calibri" panose="020F0502020204030204" pitchFamily="34" charset="0"/>
                <a:cs typeface="Calibri"/>
              </a:rPr>
              <a:t>Packing</a:t>
            </a:r>
          </a:p>
        </p:txBody>
      </p:sp>
      <p:sp>
        <p:nvSpPr>
          <p:cNvPr id="14" name="TextBox 13">
            <a:extLst>
              <a:ext uri="{FF2B5EF4-FFF2-40B4-BE49-F238E27FC236}">
                <a16:creationId xmlns:a16="http://schemas.microsoft.com/office/drawing/2014/main" id="{E877FFCB-3909-4FD3-873A-2D512D6B7F26}"/>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[9]</a:t>
            </a:r>
            <a:endParaRPr lang="en-GB" b="1"/>
          </a:p>
        </p:txBody>
      </p:sp>
    </p:spTree>
    <p:extLst>
      <p:ext uri="{BB962C8B-B14F-4D97-AF65-F5344CB8AC3E}">
        <p14:creationId xmlns:p14="http://schemas.microsoft.com/office/powerpoint/2010/main" val="16801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p:txBody>
          <a:bodyPr/>
          <a:lstStyle/>
          <a:p>
            <a:r>
              <a:rPr lang="en-GB" b="1"/>
              <a:t>Additive Manufacturing – Binder jetting</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11</a:t>
            </a:fld>
            <a:endParaRPr lang="en-US"/>
          </a:p>
        </p:txBody>
      </p:sp>
      <p:pic>
        <p:nvPicPr>
          <p:cNvPr id="5" name="Marcador de contenido 4">
            <a:extLst>
              <a:ext uri="{FF2B5EF4-FFF2-40B4-BE49-F238E27FC236}">
                <a16:creationId xmlns:a16="http://schemas.microsoft.com/office/drawing/2014/main" id="{91E5F989-6774-40BB-9C21-B513F3CB9BD4}"/>
              </a:ext>
            </a:extLst>
          </p:cNvPr>
          <p:cNvPicPr>
            <a:picLocks noGrp="1" noChangeAspect="1"/>
          </p:cNvPicPr>
          <p:nvPr>
            <p:ph idx="1"/>
          </p:nvPr>
        </p:nvPicPr>
        <p:blipFill rotWithShape="1">
          <a:blip r:embed="rId3"/>
          <a:srcRect t="9492" r="51622"/>
          <a:stretch/>
        </p:blipFill>
        <p:spPr>
          <a:xfrm>
            <a:off x="8659023" y="1450222"/>
            <a:ext cx="3021512" cy="2293136"/>
          </a:xfrm>
        </p:spPr>
      </p:pic>
      <p:pic>
        <p:nvPicPr>
          <p:cNvPr id="7" name="Imagen 6">
            <a:extLst>
              <a:ext uri="{FF2B5EF4-FFF2-40B4-BE49-F238E27FC236}">
                <a16:creationId xmlns:a16="http://schemas.microsoft.com/office/drawing/2014/main" id="{FDA4F1FD-CB88-4721-92B6-0F05900485F4}"/>
              </a:ext>
            </a:extLst>
          </p:cNvPr>
          <p:cNvPicPr>
            <a:picLocks noChangeAspect="1"/>
          </p:cNvPicPr>
          <p:nvPr/>
        </p:nvPicPr>
        <p:blipFill rotWithShape="1">
          <a:blip r:embed="rId3"/>
          <a:srcRect l="50811" t="9493"/>
          <a:stretch/>
        </p:blipFill>
        <p:spPr>
          <a:xfrm>
            <a:off x="8659023" y="4111770"/>
            <a:ext cx="3021512" cy="2255346"/>
          </a:xfrm>
          <a:prstGeom prst="rect">
            <a:avLst/>
          </a:prstGeom>
        </p:spPr>
      </p:pic>
      <p:sp>
        <p:nvSpPr>
          <p:cNvPr id="14" name="Rectángulo 6">
            <a:extLst>
              <a:ext uri="{FF2B5EF4-FFF2-40B4-BE49-F238E27FC236}">
                <a16:creationId xmlns:a16="http://schemas.microsoft.com/office/drawing/2014/main" id="{7E69C415-1BF0-4F27-89CD-44E155EF6C9C}"/>
              </a:ext>
            </a:extLst>
          </p:cNvPr>
          <p:cNvSpPr/>
          <p:nvPr/>
        </p:nvSpPr>
        <p:spPr>
          <a:xfrm>
            <a:off x="9598601" y="2423393"/>
            <a:ext cx="981416" cy="352006"/>
          </a:xfrm>
          <a:prstGeom prst="rect">
            <a:avLst/>
          </a:prstGeom>
          <a:solidFill>
            <a:srgbClr val="7962CC"/>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err="1"/>
              <a:t>Regolith</a:t>
            </a:r>
            <a:endParaRPr lang="en-GB"/>
          </a:p>
        </p:txBody>
      </p:sp>
      <p:pic>
        <p:nvPicPr>
          <p:cNvPr id="16" name="Imagen 15">
            <a:extLst>
              <a:ext uri="{FF2B5EF4-FFF2-40B4-BE49-F238E27FC236}">
                <a16:creationId xmlns:a16="http://schemas.microsoft.com/office/drawing/2014/main" id="{F6CE86AD-8CCE-4C73-B2F7-2BF2AD71C42C}"/>
              </a:ext>
            </a:extLst>
          </p:cNvPr>
          <p:cNvPicPr>
            <a:picLocks noChangeAspect="1"/>
          </p:cNvPicPr>
          <p:nvPr/>
        </p:nvPicPr>
        <p:blipFill rotWithShape="1">
          <a:blip r:embed="rId4"/>
          <a:srcRect t="7904" r="48479"/>
          <a:stretch/>
        </p:blipFill>
        <p:spPr>
          <a:xfrm>
            <a:off x="1828846" y="1443136"/>
            <a:ext cx="2395224" cy="2289205"/>
          </a:xfrm>
          <a:prstGeom prst="rect">
            <a:avLst/>
          </a:prstGeom>
        </p:spPr>
      </p:pic>
      <p:pic>
        <p:nvPicPr>
          <p:cNvPr id="18" name="Imagen 17">
            <a:extLst>
              <a:ext uri="{FF2B5EF4-FFF2-40B4-BE49-F238E27FC236}">
                <a16:creationId xmlns:a16="http://schemas.microsoft.com/office/drawing/2014/main" id="{93576B86-7F3B-4E69-A964-DF87A8042EA7}"/>
              </a:ext>
            </a:extLst>
          </p:cNvPr>
          <p:cNvPicPr>
            <a:picLocks noChangeAspect="1"/>
          </p:cNvPicPr>
          <p:nvPr/>
        </p:nvPicPr>
        <p:blipFill rotWithShape="1">
          <a:blip r:embed="rId4"/>
          <a:srcRect l="53745" t="7904"/>
          <a:stretch/>
        </p:blipFill>
        <p:spPr>
          <a:xfrm>
            <a:off x="1828846" y="3830257"/>
            <a:ext cx="2395224" cy="2549860"/>
          </a:xfrm>
          <a:prstGeom prst="rect">
            <a:avLst/>
          </a:prstGeom>
          <a:ln w="34925">
            <a:solidFill>
              <a:srgbClr val="FF0000"/>
            </a:solidFill>
          </a:ln>
        </p:spPr>
      </p:pic>
      <p:cxnSp>
        <p:nvCxnSpPr>
          <p:cNvPr id="19" name="Conector recto 18">
            <a:extLst>
              <a:ext uri="{FF2B5EF4-FFF2-40B4-BE49-F238E27FC236}">
                <a16:creationId xmlns:a16="http://schemas.microsoft.com/office/drawing/2014/main" id="{00001E6F-3E3F-45C7-BFE8-8A9C9B2DE3DB}"/>
              </a:ext>
            </a:extLst>
          </p:cNvPr>
          <p:cNvCxnSpPr>
            <a:cxnSpLocks/>
          </p:cNvCxnSpPr>
          <p:nvPr/>
        </p:nvCxnSpPr>
        <p:spPr>
          <a:xfrm>
            <a:off x="1828846" y="2940499"/>
            <a:ext cx="2395224"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3">
            <a:extLst>
              <a:ext uri="{FF2B5EF4-FFF2-40B4-BE49-F238E27FC236}">
                <a16:creationId xmlns:a16="http://schemas.microsoft.com/office/drawing/2014/main" id="{E54BB651-0B6C-42CB-8E21-DF04A7BF97E5}"/>
              </a:ext>
            </a:extLst>
          </p:cNvPr>
          <p:cNvCxnSpPr>
            <a:cxnSpLocks/>
          </p:cNvCxnSpPr>
          <p:nvPr/>
        </p:nvCxnSpPr>
        <p:spPr>
          <a:xfrm>
            <a:off x="1940277" y="2640779"/>
            <a:ext cx="0" cy="26924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
            <a:extLst>
              <a:ext uri="{FF2B5EF4-FFF2-40B4-BE49-F238E27FC236}">
                <a16:creationId xmlns:a16="http://schemas.microsoft.com/office/drawing/2014/main" id="{2F74996D-B898-4B17-A88E-82E5570548CE}"/>
              </a:ext>
            </a:extLst>
          </p:cNvPr>
          <p:cNvCxnSpPr>
            <a:cxnSpLocks/>
          </p:cNvCxnSpPr>
          <p:nvPr/>
        </p:nvCxnSpPr>
        <p:spPr>
          <a:xfrm>
            <a:off x="4124677" y="2640779"/>
            <a:ext cx="0" cy="26924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7">
            <a:extLst>
              <a:ext uri="{FF2B5EF4-FFF2-40B4-BE49-F238E27FC236}">
                <a16:creationId xmlns:a16="http://schemas.microsoft.com/office/drawing/2014/main" id="{D52FE291-0112-4555-A512-59FD39B3FDD6}"/>
              </a:ext>
            </a:extLst>
          </p:cNvPr>
          <p:cNvSpPr/>
          <p:nvPr/>
        </p:nvSpPr>
        <p:spPr>
          <a:xfrm>
            <a:off x="4318000" y="1443479"/>
            <a:ext cx="4226560" cy="412075"/>
          </a:xfrm>
          <a:prstGeom prst="roundRect">
            <a:avLst/>
          </a:prstGeom>
          <a:solidFill>
            <a:srgbClr val="4472C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D-Shape technology</a:t>
            </a:r>
          </a:p>
        </p:txBody>
      </p:sp>
      <p:sp>
        <p:nvSpPr>
          <p:cNvPr id="32" name="Rectángulo: esquinas redondeadas 11">
            <a:extLst>
              <a:ext uri="{FF2B5EF4-FFF2-40B4-BE49-F238E27FC236}">
                <a16:creationId xmlns:a16="http://schemas.microsoft.com/office/drawing/2014/main" id="{2971F240-F289-4B1B-9787-8479FD6E53AE}"/>
              </a:ext>
            </a:extLst>
          </p:cNvPr>
          <p:cNvSpPr/>
          <p:nvPr/>
        </p:nvSpPr>
        <p:spPr>
          <a:xfrm>
            <a:off x="4318000" y="1960881"/>
            <a:ext cx="4226560" cy="4406236"/>
          </a:xfrm>
          <a:prstGeom prst="roundRect">
            <a:avLst>
              <a:gd name="adj" fmla="val 8025"/>
            </a:avLst>
          </a:prstGeom>
          <a:noFill/>
          <a:ln w="28575">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r>
              <a:rPr lang="en-US" sz="2000">
                <a:solidFill>
                  <a:schemeClr val="bg1"/>
                </a:solidFill>
              </a:rPr>
              <a:t>The D-shape binding chemistry exploits two inorganic reactants:</a:t>
            </a:r>
          </a:p>
          <a:p>
            <a:pPr marL="342900" indent="-342900">
              <a:buFont typeface="Arial" panose="020B0604020202020204" pitchFamily="34" charset="0"/>
              <a:buChar char="•"/>
            </a:pPr>
            <a:r>
              <a:rPr lang="en-GB" sz="2000">
                <a:solidFill>
                  <a:schemeClr val="bg1"/>
                </a:solidFill>
              </a:rPr>
              <a:t>MgO:</a:t>
            </a:r>
            <a:r>
              <a:rPr lang="en-GB" sz="2000">
                <a:solidFill>
                  <a:srgbClr val="4472C4"/>
                </a:solidFill>
              </a:rPr>
              <a:t> </a:t>
            </a:r>
            <a:r>
              <a:rPr lang="en-GB" sz="2000" b="1">
                <a:solidFill>
                  <a:srgbClr val="4472C4"/>
                </a:solidFill>
              </a:rPr>
              <a:t>Metallic oxide</a:t>
            </a:r>
          </a:p>
          <a:p>
            <a:pPr marL="342900" indent="-342900">
              <a:buFont typeface="Arial" panose="020B0604020202020204" pitchFamily="34" charset="0"/>
              <a:buChar char="•"/>
            </a:pPr>
            <a:r>
              <a:rPr lang="en-GB" sz="2000" err="1">
                <a:solidFill>
                  <a:schemeClr val="bg1"/>
                </a:solidFill>
              </a:rPr>
              <a:t>MgCl</a:t>
            </a:r>
            <a:r>
              <a:rPr lang="en-GB" sz="2000">
                <a:solidFill>
                  <a:schemeClr val="bg1"/>
                </a:solidFill>
                <a:latin typeface="Calibri" panose="020F0502020204030204" pitchFamily="34" charset="0"/>
                <a:cs typeface="Calibri" panose="020F0502020204030204" pitchFamily="34" charset="0"/>
              </a:rPr>
              <a:t>₂: </a:t>
            </a:r>
            <a:r>
              <a:rPr lang="en-GB" sz="2000" b="1">
                <a:solidFill>
                  <a:srgbClr val="4472C4"/>
                </a:solidFill>
              </a:rPr>
              <a:t>Magnesium Chloride</a:t>
            </a:r>
          </a:p>
          <a:p>
            <a:pPr marL="342900" indent="-342900">
              <a:buFont typeface="Arial" panose="020B0604020202020204" pitchFamily="34" charset="0"/>
              <a:buChar char="•"/>
            </a:pPr>
            <a:endParaRPr lang="en-GB" sz="2000" b="1">
              <a:solidFill>
                <a:srgbClr val="4472C4"/>
              </a:solidFill>
            </a:endParaRPr>
          </a:p>
          <a:p>
            <a:r>
              <a:rPr lang="en-US" sz="2000">
                <a:solidFill>
                  <a:schemeClr val="bg1"/>
                </a:solidFill>
              </a:rPr>
              <a:t>When the two reactants are mixed together, an exothermic chemical reaction occurs generating a reticulating process.</a:t>
            </a:r>
            <a:endParaRPr lang="en-GB" sz="2000">
              <a:solidFill>
                <a:schemeClr val="bg1"/>
              </a:solidFill>
            </a:endParaRPr>
          </a:p>
        </p:txBody>
      </p:sp>
      <p:sp>
        <p:nvSpPr>
          <p:cNvPr id="33" name="Rectángulo 6">
            <a:extLst>
              <a:ext uri="{FF2B5EF4-FFF2-40B4-BE49-F238E27FC236}">
                <a16:creationId xmlns:a16="http://schemas.microsoft.com/office/drawing/2014/main" id="{955D6A12-05AA-4423-BA9C-984E6D2CEBA2}"/>
              </a:ext>
            </a:extLst>
          </p:cNvPr>
          <p:cNvSpPr/>
          <p:nvPr/>
        </p:nvSpPr>
        <p:spPr>
          <a:xfrm>
            <a:off x="10753384" y="4376298"/>
            <a:ext cx="798536" cy="365125"/>
          </a:xfrm>
          <a:prstGeom prst="rect">
            <a:avLst/>
          </a:prstGeom>
          <a:solidFill>
            <a:srgbClr val="169E8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Binder</a:t>
            </a:r>
          </a:p>
        </p:txBody>
      </p:sp>
      <p:cxnSp>
        <p:nvCxnSpPr>
          <p:cNvPr id="34" name="Straight Arrow Connector 3">
            <a:extLst>
              <a:ext uri="{FF2B5EF4-FFF2-40B4-BE49-F238E27FC236}">
                <a16:creationId xmlns:a16="http://schemas.microsoft.com/office/drawing/2014/main" id="{C6B5DBC9-C904-4FDA-A81A-0BF67F444D63}"/>
              </a:ext>
            </a:extLst>
          </p:cNvPr>
          <p:cNvCxnSpPr>
            <a:cxnSpLocks/>
          </p:cNvCxnSpPr>
          <p:nvPr/>
        </p:nvCxnSpPr>
        <p:spPr>
          <a:xfrm flipH="1">
            <a:off x="11064240" y="4741424"/>
            <a:ext cx="88412" cy="246155"/>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
            <a:extLst>
              <a:ext uri="{FF2B5EF4-FFF2-40B4-BE49-F238E27FC236}">
                <a16:creationId xmlns:a16="http://schemas.microsoft.com/office/drawing/2014/main" id="{F7C432C2-63F6-4730-B902-260F123B10AB}"/>
              </a:ext>
            </a:extLst>
          </p:cNvPr>
          <p:cNvCxnSpPr>
            <a:cxnSpLocks/>
          </p:cNvCxnSpPr>
          <p:nvPr/>
        </p:nvCxnSpPr>
        <p:spPr>
          <a:xfrm flipH="1">
            <a:off x="10363154" y="4551943"/>
            <a:ext cx="390230" cy="123077"/>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5BA50B2-5EB7-440F-A5CA-2B7655C80BA9}"/>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[8]</a:t>
            </a:r>
            <a:endParaRPr lang="en-GB" b="1"/>
          </a:p>
        </p:txBody>
      </p:sp>
    </p:spTree>
    <p:extLst>
      <p:ext uri="{BB962C8B-B14F-4D97-AF65-F5344CB8AC3E}">
        <p14:creationId xmlns:p14="http://schemas.microsoft.com/office/powerpoint/2010/main" val="3563306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263525"/>
            <a:ext cx="9741816" cy="1325563"/>
          </a:xfrm>
        </p:spPr>
        <p:txBody>
          <a:bodyPr/>
          <a:lstStyle/>
          <a:p>
            <a:r>
              <a:rPr lang="en-GB" b="1"/>
              <a:t>Casting</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12</a:t>
            </a:fld>
            <a:endParaRPr lang="en-US"/>
          </a:p>
        </p:txBody>
      </p:sp>
      <p:pic>
        <p:nvPicPr>
          <p:cNvPr id="5" name="Marcador de contenido 4">
            <a:extLst>
              <a:ext uri="{FF2B5EF4-FFF2-40B4-BE49-F238E27FC236}">
                <a16:creationId xmlns:a16="http://schemas.microsoft.com/office/drawing/2014/main" id="{DD2552ED-B231-4ECA-9D23-2BA9440CE4DE}"/>
              </a:ext>
            </a:extLst>
          </p:cNvPr>
          <p:cNvPicPr>
            <a:picLocks noGrp="1" noChangeAspect="1"/>
          </p:cNvPicPr>
          <p:nvPr>
            <p:ph idx="1"/>
          </p:nvPr>
        </p:nvPicPr>
        <p:blipFill rotWithShape="1">
          <a:blip r:embed="rId3"/>
          <a:srcRect r="64028"/>
          <a:stretch/>
        </p:blipFill>
        <p:spPr>
          <a:xfrm>
            <a:off x="1611984" y="2104572"/>
            <a:ext cx="2912826" cy="4008387"/>
          </a:xfrm>
        </p:spPr>
      </p:pic>
      <p:pic>
        <p:nvPicPr>
          <p:cNvPr id="10" name="Imagen 9">
            <a:extLst>
              <a:ext uri="{FF2B5EF4-FFF2-40B4-BE49-F238E27FC236}">
                <a16:creationId xmlns:a16="http://schemas.microsoft.com/office/drawing/2014/main" id="{69F8FAF7-BEB2-47DF-B435-D7C0585A8DA1}"/>
              </a:ext>
            </a:extLst>
          </p:cNvPr>
          <p:cNvPicPr>
            <a:picLocks noChangeAspect="1"/>
          </p:cNvPicPr>
          <p:nvPr/>
        </p:nvPicPr>
        <p:blipFill>
          <a:blip r:embed="rId4"/>
          <a:stretch>
            <a:fillRect/>
          </a:stretch>
        </p:blipFill>
        <p:spPr>
          <a:xfrm>
            <a:off x="6858003" y="2121947"/>
            <a:ext cx="2997350" cy="1743557"/>
          </a:xfrm>
          <a:prstGeom prst="rect">
            <a:avLst/>
          </a:prstGeom>
        </p:spPr>
      </p:pic>
      <p:pic>
        <p:nvPicPr>
          <p:cNvPr id="12" name="Imagen 11">
            <a:extLst>
              <a:ext uri="{FF2B5EF4-FFF2-40B4-BE49-F238E27FC236}">
                <a16:creationId xmlns:a16="http://schemas.microsoft.com/office/drawing/2014/main" id="{3812F175-41D7-4E88-A13A-3BEF2D250225}"/>
              </a:ext>
            </a:extLst>
          </p:cNvPr>
          <p:cNvPicPr>
            <a:picLocks noChangeAspect="1"/>
          </p:cNvPicPr>
          <p:nvPr/>
        </p:nvPicPr>
        <p:blipFill>
          <a:blip r:embed="rId5"/>
          <a:stretch>
            <a:fillRect/>
          </a:stretch>
        </p:blipFill>
        <p:spPr>
          <a:xfrm>
            <a:off x="6858003" y="4138600"/>
            <a:ext cx="2997350" cy="2003131"/>
          </a:xfrm>
          <a:prstGeom prst="rect">
            <a:avLst/>
          </a:prstGeom>
        </p:spPr>
      </p:pic>
      <p:sp>
        <p:nvSpPr>
          <p:cNvPr id="13" name="Rectángulo: esquinas redondeadas 11">
            <a:extLst>
              <a:ext uri="{FF2B5EF4-FFF2-40B4-BE49-F238E27FC236}">
                <a16:creationId xmlns:a16="http://schemas.microsoft.com/office/drawing/2014/main" id="{404C9D0F-3421-4527-A21B-3BDD32670D4B}"/>
              </a:ext>
            </a:extLst>
          </p:cNvPr>
          <p:cNvSpPr/>
          <p:nvPr/>
        </p:nvSpPr>
        <p:spPr>
          <a:xfrm>
            <a:off x="4582160" y="1889761"/>
            <a:ext cx="2123440" cy="4223198"/>
          </a:xfrm>
          <a:prstGeom prst="roundRect">
            <a:avLst>
              <a:gd name="adj" fmla="val 4276"/>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GB" sz="2000">
              <a:solidFill>
                <a:srgbClr val="169E84"/>
              </a:solidFill>
            </a:endParaRPr>
          </a:p>
          <a:p>
            <a:pPr algn="ctr"/>
            <a:r>
              <a:rPr lang="en-GB" sz="2000" b="1">
                <a:solidFill>
                  <a:srgbClr val="169E84"/>
                </a:solidFill>
              </a:rPr>
              <a:t>65 </a:t>
            </a:r>
            <a:r>
              <a:rPr lang="en-GB" sz="2000" b="1" err="1">
                <a:solidFill>
                  <a:srgbClr val="169E84"/>
                </a:solidFill>
              </a:rPr>
              <a:t>wt</a:t>
            </a:r>
            <a:r>
              <a:rPr lang="en-GB" sz="2000" b="1">
                <a:solidFill>
                  <a:srgbClr val="169E84"/>
                </a:solidFill>
              </a:rPr>
              <a:t>% </a:t>
            </a:r>
            <a:r>
              <a:rPr lang="en-GB" sz="2000" b="1" err="1">
                <a:solidFill>
                  <a:srgbClr val="169E84"/>
                </a:solidFill>
              </a:rPr>
              <a:t>regolith</a:t>
            </a:r>
            <a:r>
              <a:rPr lang="en-GB" sz="2000" b="1">
                <a:solidFill>
                  <a:srgbClr val="169E84"/>
                </a:solidFill>
              </a:rPr>
              <a:t> </a:t>
            </a:r>
            <a:r>
              <a:rPr lang="en-GB" sz="2000">
                <a:solidFill>
                  <a:schemeClr val="bg1"/>
                </a:solidFill>
              </a:rPr>
              <a:t>simulant</a:t>
            </a:r>
          </a:p>
          <a:p>
            <a:pPr algn="ctr"/>
            <a:r>
              <a:rPr lang="en-GB" sz="2000">
                <a:solidFill>
                  <a:schemeClr val="bg1"/>
                </a:solidFill>
              </a:rPr>
              <a:t>JSC-1</a:t>
            </a:r>
          </a:p>
          <a:p>
            <a:pPr algn="ctr"/>
            <a:endParaRPr lang="en-GB" sz="2000">
              <a:solidFill>
                <a:schemeClr val="bg1"/>
              </a:solidFill>
            </a:endParaRPr>
          </a:p>
          <a:p>
            <a:pPr algn="ctr"/>
            <a:r>
              <a:rPr lang="en-GB" sz="2000" b="1">
                <a:solidFill>
                  <a:srgbClr val="169E84"/>
                </a:solidFill>
              </a:rPr>
              <a:t>35 </a:t>
            </a:r>
            <a:r>
              <a:rPr lang="en-GB" sz="2000" b="1" err="1">
                <a:solidFill>
                  <a:srgbClr val="169E84"/>
                </a:solidFill>
              </a:rPr>
              <a:t>wt</a:t>
            </a:r>
            <a:r>
              <a:rPr lang="en-GB" sz="2000" b="1">
                <a:solidFill>
                  <a:srgbClr val="169E84"/>
                </a:solidFill>
              </a:rPr>
              <a:t>% sulphur </a:t>
            </a:r>
            <a:r>
              <a:rPr lang="en-GB" sz="2000">
                <a:solidFill>
                  <a:schemeClr val="bg1"/>
                </a:solidFill>
              </a:rPr>
              <a:t>(purified sulphur and silica sulphur)</a:t>
            </a:r>
          </a:p>
          <a:p>
            <a:pPr algn="ctr"/>
            <a:endParaRPr lang="en-GB" sz="2000">
              <a:solidFill>
                <a:schemeClr val="bg1"/>
              </a:solidFill>
            </a:endParaRPr>
          </a:p>
          <a:p>
            <a:pPr algn="ctr"/>
            <a:r>
              <a:rPr lang="en-GB" sz="2000">
                <a:solidFill>
                  <a:schemeClr val="bg1"/>
                </a:solidFill>
              </a:rPr>
              <a:t>Compressive strength</a:t>
            </a:r>
          </a:p>
          <a:p>
            <a:pPr algn="ctr"/>
            <a:r>
              <a:rPr lang="en-GB" sz="2000" b="1">
                <a:solidFill>
                  <a:srgbClr val="169E84"/>
                </a:solidFill>
              </a:rPr>
              <a:t>31 MPa</a:t>
            </a:r>
          </a:p>
        </p:txBody>
      </p:sp>
      <p:sp>
        <p:nvSpPr>
          <p:cNvPr id="14" name="Rectángulo: esquinas redondeadas 11">
            <a:extLst>
              <a:ext uri="{FF2B5EF4-FFF2-40B4-BE49-F238E27FC236}">
                <a16:creationId xmlns:a16="http://schemas.microsoft.com/office/drawing/2014/main" id="{F1D202C4-3C55-4AD1-90D3-9F7AAC2AD165}"/>
              </a:ext>
            </a:extLst>
          </p:cNvPr>
          <p:cNvSpPr/>
          <p:nvPr/>
        </p:nvSpPr>
        <p:spPr>
          <a:xfrm>
            <a:off x="9926320" y="1889760"/>
            <a:ext cx="2025297" cy="4223198"/>
          </a:xfrm>
          <a:prstGeom prst="roundRect">
            <a:avLst>
              <a:gd name="adj" fmla="val 4027"/>
            </a:avLst>
          </a:prstGeom>
          <a:noFill/>
          <a:ln w="28575">
            <a:solidFill>
              <a:srgbClr val="D1666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000" b="1">
                <a:solidFill>
                  <a:srgbClr val="D1666F"/>
                </a:solidFill>
              </a:rPr>
              <a:t>67 </a:t>
            </a:r>
            <a:r>
              <a:rPr lang="en-GB" sz="2000" b="1" err="1">
                <a:solidFill>
                  <a:srgbClr val="D1666F"/>
                </a:solidFill>
              </a:rPr>
              <a:t>wt</a:t>
            </a:r>
            <a:r>
              <a:rPr lang="en-GB" sz="2000" b="1">
                <a:solidFill>
                  <a:srgbClr val="D1666F"/>
                </a:solidFill>
              </a:rPr>
              <a:t>% </a:t>
            </a:r>
            <a:r>
              <a:rPr lang="en-GB" sz="2000" b="1" err="1">
                <a:solidFill>
                  <a:srgbClr val="D1666F"/>
                </a:solidFill>
              </a:rPr>
              <a:t>regolith</a:t>
            </a:r>
            <a:r>
              <a:rPr lang="en-GB" sz="2000" b="1">
                <a:solidFill>
                  <a:srgbClr val="D1666F"/>
                </a:solidFill>
              </a:rPr>
              <a:t> </a:t>
            </a:r>
            <a:r>
              <a:rPr lang="en-GB" sz="2000">
                <a:solidFill>
                  <a:schemeClr val="bg1"/>
                </a:solidFill>
              </a:rPr>
              <a:t>simulant</a:t>
            </a:r>
          </a:p>
          <a:p>
            <a:pPr algn="ctr"/>
            <a:r>
              <a:rPr lang="en-GB" sz="2000">
                <a:solidFill>
                  <a:schemeClr val="bg1"/>
                </a:solidFill>
              </a:rPr>
              <a:t>JSC-1AF/JSC-1A</a:t>
            </a:r>
          </a:p>
          <a:p>
            <a:pPr algn="ctr"/>
            <a:endParaRPr lang="en-GB" sz="2000" b="1">
              <a:solidFill>
                <a:srgbClr val="D1666F"/>
              </a:solidFill>
            </a:endParaRPr>
          </a:p>
          <a:p>
            <a:pPr algn="ctr"/>
            <a:r>
              <a:rPr lang="en-GB" sz="2000" b="1">
                <a:solidFill>
                  <a:srgbClr val="D1666F"/>
                </a:solidFill>
              </a:rPr>
              <a:t>33 </a:t>
            </a:r>
            <a:r>
              <a:rPr lang="en-GB" sz="2000" b="1" err="1">
                <a:solidFill>
                  <a:srgbClr val="D1666F"/>
                </a:solidFill>
              </a:rPr>
              <a:t>wt</a:t>
            </a:r>
            <a:r>
              <a:rPr lang="en-GB" sz="2000" b="1">
                <a:solidFill>
                  <a:srgbClr val="D1666F"/>
                </a:solidFill>
              </a:rPr>
              <a:t>% aluminium</a:t>
            </a:r>
          </a:p>
          <a:p>
            <a:pPr algn="ctr"/>
            <a:endParaRPr lang="en-GB" sz="2000" b="1">
              <a:solidFill>
                <a:srgbClr val="D1666F"/>
              </a:solidFill>
            </a:endParaRPr>
          </a:p>
          <a:p>
            <a:pPr algn="ctr"/>
            <a:r>
              <a:rPr lang="en-GB" sz="2000">
                <a:solidFill>
                  <a:schemeClr val="bg1"/>
                </a:solidFill>
              </a:rPr>
              <a:t>Compressive strength</a:t>
            </a:r>
          </a:p>
          <a:p>
            <a:pPr algn="ctr"/>
            <a:r>
              <a:rPr lang="en-GB" sz="2000" b="1">
                <a:solidFill>
                  <a:srgbClr val="D1666F"/>
                </a:solidFill>
              </a:rPr>
              <a:t>18 MPa</a:t>
            </a:r>
          </a:p>
        </p:txBody>
      </p:sp>
      <p:sp>
        <p:nvSpPr>
          <p:cNvPr id="9" name="Rectangle: Rounded Corners 7">
            <a:extLst>
              <a:ext uri="{FF2B5EF4-FFF2-40B4-BE49-F238E27FC236}">
                <a16:creationId xmlns:a16="http://schemas.microsoft.com/office/drawing/2014/main" id="{82DF53EB-3BA3-49FE-A252-0C937075FBD0}"/>
              </a:ext>
            </a:extLst>
          </p:cNvPr>
          <p:cNvSpPr/>
          <p:nvPr/>
        </p:nvSpPr>
        <p:spPr>
          <a:xfrm>
            <a:off x="1599372" y="1367451"/>
            <a:ext cx="5106228"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Sulphur concrete</a:t>
            </a:r>
          </a:p>
        </p:txBody>
      </p:sp>
      <p:sp>
        <p:nvSpPr>
          <p:cNvPr id="11" name="Rectangle: Rounded Corners 7">
            <a:extLst>
              <a:ext uri="{FF2B5EF4-FFF2-40B4-BE49-F238E27FC236}">
                <a16:creationId xmlns:a16="http://schemas.microsoft.com/office/drawing/2014/main" id="{0CFAD1D1-F890-4409-BCAE-F66C91871EF0}"/>
              </a:ext>
            </a:extLst>
          </p:cNvPr>
          <p:cNvSpPr/>
          <p:nvPr/>
        </p:nvSpPr>
        <p:spPr>
          <a:xfrm>
            <a:off x="6858003" y="1363057"/>
            <a:ext cx="5093614" cy="412075"/>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Thermite reaction</a:t>
            </a:r>
          </a:p>
        </p:txBody>
      </p:sp>
      <p:sp>
        <p:nvSpPr>
          <p:cNvPr id="15" name="TextBox 14">
            <a:extLst>
              <a:ext uri="{FF2B5EF4-FFF2-40B4-BE49-F238E27FC236}">
                <a16:creationId xmlns:a16="http://schemas.microsoft.com/office/drawing/2014/main" id="{03992DCC-4E88-45E7-9950-0E90DCBB8E8B}"/>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[4], [10]</a:t>
            </a:r>
            <a:endParaRPr lang="en-GB" b="1"/>
          </a:p>
        </p:txBody>
      </p:sp>
    </p:spTree>
    <p:extLst>
      <p:ext uri="{BB962C8B-B14F-4D97-AF65-F5344CB8AC3E}">
        <p14:creationId xmlns:p14="http://schemas.microsoft.com/office/powerpoint/2010/main" val="25647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Lunar skyline look like?</a:t>
            </a:r>
          </a:p>
        </p:txBody>
      </p:sp>
      <p:pic>
        <p:nvPicPr>
          <p:cNvPr id="6" name="Picture 5" descr="Diagram, engineering drawing&#10;&#10;Description automatically generated">
            <a:extLst>
              <a:ext uri="{FF2B5EF4-FFF2-40B4-BE49-F238E27FC236}">
                <a16:creationId xmlns:a16="http://schemas.microsoft.com/office/drawing/2014/main" id="{0AD4731D-5F40-4D33-BBBE-04F4FB43E9B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52068" t="39152" b="7446"/>
          <a:stretch/>
        </p:blipFill>
        <p:spPr>
          <a:xfrm>
            <a:off x="6864570" y="2023038"/>
            <a:ext cx="5087046" cy="4475849"/>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C28FED8A-BB19-4E83-8A0A-A3E1B3C27319}"/>
              </a:ext>
            </a:extLst>
          </p:cNvPr>
          <p:cNvPicPr>
            <a:picLocks noChangeAspect="1"/>
          </p:cNvPicPr>
          <p:nvPr/>
        </p:nvPicPr>
        <p:blipFill rotWithShape="1">
          <a:blip r:embed="rId4"/>
          <a:srcRect l="50000" t="4360" b="66354"/>
          <a:stretch/>
        </p:blipFill>
        <p:spPr>
          <a:xfrm>
            <a:off x="1565156" y="4117974"/>
            <a:ext cx="5168801" cy="2392363"/>
          </a:xfrm>
          <a:prstGeom prst="rect">
            <a:avLst/>
          </a:prstGeom>
        </p:spPr>
      </p:pic>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4472C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Modular Lunar Modules</a:t>
            </a:r>
          </a:p>
        </p:txBody>
      </p:sp>
      <p:sp>
        <p:nvSpPr>
          <p:cNvPr id="9" name="Rectángulo: esquinas redondeadas 11">
            <a:extLst>
              <a:ext uri="{FF2B5EF4-FFF2-40B4-BE49-F238E27FC236}">
                <a16:creationId xmlns:a16="http://schemas.microsoft.com/office/drawing/2014/main" id="{3D8B27CD-563B-49D8-9CAD-208A3DADB679}"/>
              </a:ext>
            </a:extLst>
          </p:cNvPr>
          <p:cNvSpPr/>
          <p:nvPr/>
        </p:nvSpPr>
        <p:spPr>
          <a:xfrm>
            <a:off x="1561871" y="2023038"/>
            <a:ext cx="5172086" cy="2013858"/>
          </a:xfrm>
          <a:prstGeom prst="roundRect">
            <a:avLst>
              <a:gd name="adj" fmla="val 8025"/>
            </a:avLst>
          </a:prstGeom>
          <a:noFill/>
          <a:ln w="28575">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Modular lunar modules can be built in a number of ways, for example:</a:t>
            </a:r>
          </a:p>
          <a:p>
            <a:pPr marL="285750" indent="-285750">
              <a:buFont typeface="Arial" panose="020B0604020202020204" pitchFamily="34" charset="0"/>
              <a:buChar char="•"/>
            </a:pPr>
            <a:r>
              <a:rPr lang="en-GB" sz="2000">
                <a:solidFill>
                  <a:schemeClr val="bg1"/>
                </a:solidFill>
              </a:rPr>
              <a:t>Using </a:t>
            </a:r>
            <a:r>
              <a:rPr lang="en-GB" sz="2000" b="1">
                <a:solidFill>
                  <a:srgbClr val="4472C4"/>
                </a:solidFill>
              </a:rPr>
              <a:t>shelter-type constructions</a:t>
            </a:r>
            <a:r>
              <a:rPr lang="en-GB" sz="2000">
                <a:solidFill>
                  <a:schemeClr val="bg1"/>
                </a:solidFill>
              </a:rPr>
              <a:t>: employing </a:t>
            </a:r>
            <a:r>
              <a:rPr lang="en-GB" sz="2000" b="1">
                <a:solidFill>
                  <a:srgbClr val="4472C4"/>
                </a:solidFill>
              </a:rPr>
              <a:t>lunar regolith for radiation shielding</a:t>
            </a:r>
          </a:p>
          <a:p>
            <a:pPr marL="285750" indent="-285750">
              <a:buFont typeface="Arial" panose="020B0604020202020204" pitchFamily="34" charset="0"/>
              <a:buChar char="•"/>
            </a:pPr>
            <a:r>
              <a:rPr lang="en-GB" sz="2000">
                <a:solidFill>
                  <a:schemeClr val="bg1"/>
                </a:solidFill>
              </a:rPr>
              <a:t>Using </a:t>
            </a:r>
            <a:r>
              <a:rPr lang="en-GB" sz="2000" b="1">
                <a:solidFill>
                  <a:srgbClr val="4472C4"/>
                </a:solidFill>
              </a:rPr>
              <a:t>lunar concrete modules</a:t>
            </a:r>
            <a:r>
              <a:rPr lang="en-GB" sz="2000">
                <a:solidFill>
                  <a:schemeClr val="bg1"/>
                </a:solidFill>
              </a:rPr>
              <a:t>: employing </a:t>
            </a:r>
            <a:r>
              <a:rPr lang="en-GB" sz="2000" b="1">
                <a:solidFill>
                  <a:srgbClr val="4472C4"/>
                </a:solidFill>
              </a:rPr>
              <a:t>ISRU manufacturing techniques</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13</a:t>
            </a:fld>
            <a:endParaRPr lang="en-US"/>
          </a:p>
        </p:txBody>
      </p:sp>
      <p:sp>
        <p:nvSpPr>
          <p:cNvPr id="10" name="TextBox 9">
            <a:extLst>
              <a:ext uri="{FF2B5EF4-FFF2-40B4-BE49-F238E27FC236}">
                <a16:creationId xmlns:a16="http://schemas.microsoft.com/office/drawing/2014/main" id="{0694D0F0-EC41-4C7F-915D-AE4ACD70CB6A}"/>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[2]</a:t>
            </a:r>
            <a:endParaRPr lang="en-GB" b="1"/>
          </a:p>
        </p:txBody>
      </p:sp>
    </p:spTree>
    <p:extLst>
      <p:ext uri="{BB962C8B-B14F-4D97-AF65-F5344CB8AC3E}">
        <p14:creationId xmlns:p14="http://schemas.microsoft.com/office/powerpoint/2010/main" val="229656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A0A"/>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A0701F6-295C-435F-AC6A-864D9FD99A0C}"/>
              </a:ext>
            </a:extLst>
          </p:cNvPr>
          <p:cNvPicPr>
            <a:picLocks noChangeAspect="1"/>
          </p:cNvPicPr>
          <p:nvPr/>
        </p:nvPicPr>
        <p:blipFill>
          <a:blip r:embed="rId3"/>
          <a:stretch>
            <a:fillRect/>
          </a:stretch>
        </p:blipFill>
        <p:spPr>
          <a:xfrm>
            <a:off x="1459424" y="3547331"/>
            <a:ext cx="4968448" cy="3310669"/>
          </a:xfrm>
          <a:prstGeom prst="rect">
            <a:avLst/>
          </a:prstGeom>
          <a:effectLst>
            <a:softEdge rad="25400"/>
          </a:effectLst>
        </p:spPr>
      </p:pic>
      <p:pic>
        <p:nvPicPr>
          <p:cNvPr id="16" name="Imagen 15">
            <a:extLst>
              <a:ext uri="{FF2B5EF4-FFF2-40B4-BE49-F238E27FC236}">
                <a16:creationId xmlns:a16="http://schemas.microsoft.com/office/drawing/2014/main" id="{6965CEEC-86EE-444B-A84E-34E19B3B3183}"/>
              </a:ext>
            </a:extLst>
          </p:cNvPr>
          <p:cNvPicPr>
            <a:picLocks noChangeAspect="1"/>
          </p:cNvPicPr>
          <p:nvPr/>
        </p:nvPicPr>
        <p:blipFill>
          <a:blip r:embed="rId4"/>
          <a:stretch>
            <a:fillRect/>
          </a:stretch>
        </p:blipFill>
        <p:spPr>
          <a:xfrm>
            <a:off x="7305260" y="3552842"/>
            <a:ext cx="4886739" cy="3305158"/>
          </a:xfrm>
          <a:prstGeom prst="rect">
            <a:avLst/>
          </a:prstGeom>
        </p:spPr>
      </p:pic>
      <p:sp>
        <p:nvSpPr>
          <p:cNvPr id="4" name="Marcador de número de diapositiva 3">
            <a:extLst>
              <a:ext uri="{FF2B5EF4-FFF2-40B4-BE49-F238E27FC236}">
                <a16:creationId xmlns:a16="http://schemas.microsoft.com/office/drawing/2014/main" id="{71070A20-AF44-4E8E-8CB8-6D77F7888F07}"/>
              </a:ext>
            </a:extLst>
          </p:cNvPr>
          <p:cNvSpPr>
            <a:spLocks noGrp="1"/>
          </p:cNvSpPr>
          <p:nvPr>
            <p:ph type="sldNum" sz="quarter" idx="12"/>
          </p:nvPr>
        </p:nvSpPr>
        <p:spPr/>
        <p:txBody>
          <a:bodyPr/>
          <a:lstStyle/>
          <a:p>
            <a:fld id="{28844951-7827-47D4-8276-7DDE1FA7D85A}" type="slidenum">
              <a:rPr lang="en-US" smtClean="0"/>
              <a:pPr/>
              <a:t>14</a:t>
            </a:fld>
            <a:endParaRPr lang="en-US"/>
          </a:p>
        </p:txBody>
      </p:sp>
      <p:pic>
        <p:nvPicPr>
          <p:cNvPr id="10" name="Marcador de contenido 9">
            <a:extLst>
              <a:ext uri="{FF2B5EF4-FFF2-40B4-BE49-F238E27FC236}">
                <a16:creationId xmlns:a16="http://schemas.microsoft.com/office/drawing/2014/main" id="{94E5EDD5-BB58-4CD3-922F-8575841EAE61}"/>
              </a:ext>
            </a:extLst>
          </p:cNvPr>
          <p:cNvPicPr>
            <a:picLocks noGrp="1" noChangeAspect="1"/>
          </p:cNvPicPr>
          <p:nvPr>
            <p:ph idx="1"/>
          </p:nvPr>
        </p:nvPicPr>
        <p:blipFill>
          <a:blip r:embed="rId5">
            <a:clrChange>
              <a:clrFrom>
                <a:srgbClr val="020202"/>
              </a:clrFrom>
              <a:clrTo>
                <a:srgbClr val="020202">
                  <a:alpha val="0"/>
                </a:srgbClr>
              </a:clrTo>
            </a:clrChange>
          </a:blip>
          <a:stretch>
            <a:fillRect/>
          </a:stretch>
        </p:blipFill>
        <p:spPr>
          <a:xfrm>
            <a:off x="1459424" y="10746"/>
            <a:ext cx="4983220" cy="3310669"/>
          </a:xfrm>
        </p:spPr>
      </p:pic>
      <p:pic>
        <p:nvPicPr>
          <p:cNvPr id="14" name="Imagen 13">
            <a:extLst>
              <a:ext uri="{FF2B5EF4-FFF2-40B4-BE49-F238E27FC236}">
                <a16:creationId xmlns:a16="http://schemas.microsoft.com/office/drawing/2014/main" id="{DB6600CC-C548-4CBA-BFF8-A605AC261D31}"/>
              </a:ext>
            </a:extLst>
          </p:cNvPr>
          <p:cNvPicPr>
            <a:picLocks noChangeAspect="1"/>
          </p:cNvPicPr>
          <p:nvPr/>
        </p:nvPicPr>
        <p:blipFill>
          <a:blip r:embed="rId6"/>
          <a:stretch>
            <a:fillRect/>
          </a:stretch>
        </p:blipFill>
        <p:spPr>
          <a:xfrm>
            <a:off x="7385708" y="10746"/>
            <a:ext cx="4811310" cy="3199593"/>
          </a:xfrm>
          <a:prstGeom prst="rect">
            <a:avLst/>
          </a:prstGeom>
        </p:spPr>
      </p:pic>
      <p:sp>
        <p:nvSpPr>
          <p:cNvPr id="7" name="TextBox 6">
            <a:extLst>
              <a:ext uri="{FF2B5EF4-FFF2-40B4-BE49-F238E27FC236}">
                <a16:creationId xmlns:a16="http://schemas.microsoft.com/office/drawing/2014/main" id="{51E51F08-D714-4899-8A37-CB5A98B67B83}"/>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[8]</a:t>
            </a:r>
            <a:endParaRPr lang="en-GB" b="1"/>
          </a:p>
        </p:txBody>
      </p:sp>
    </p:spTree>
    <p:extLst>
      <p:ext uri="{BB962C8B-B14F-4D97-AF65-F5344CB8AC3E}">
        <p14:creationId xmlns:p14="http://schemas.microsoft.com/office/powerpoint/2010/main" val="295818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Lunar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15</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Lunar Lantern (ICON’s Project Olympus)</a:t>
            </a:r>
          </a:p>
        </p:txBody>
      </p:sp>
      <p:pic>
        <p:nvPicPr>
          <p:cNvPr id="5" name="Picture 4">
            <a:extLst>
              <a:ext uri="{FF2B5EF4-FFF2-40B4-BE49-F238E27FC236}">
                <a16:creationId xmlns:a16="http://schemas.microsoft.com/office/drawing/2014/main" id="{E7BB1CD9-ADCE-417E-A710-DC3C5A27D47C}"/>
              </a:ext>
            </a:extLst>
          </p:cNvPr>
          <p:cNvPicPr>
            <a:picLocks noChangeAspect="1"/>
          </p:cNvPicPr>
          <p:nvPr/>
        </p:nvPicPr>
        <p:blipFill rotWithShape="1">
          <a:blip r:embed="rId3">
            <a:extLst>
              <a:ext uri="{28A0092B-C50C-407E-A947-70E740481C1C}">
                <a14:useLocalDpi xmlns:a14="http://schemas.microsoft.com/office/drawing/2010/main" val="0"/>
              </a:ext>
            </a:extLst>
          </a:blip>
          <a:srcRect l="19910" r="20517" b="10186"/>
          <a:stretch/>
        </p:blipFill>
        <p:spPr>
          <a:xfrm>
            <a:off x="6508758" y="2000480"/>
            <a:ext cx="5442858" cy="4327294"/>
          </a:xfrm>
          <a:prstGeom prst="rect">
            <a:avLst/>
          </a:prstGeom>
        </p:spPr>
      </p:pic>
      <p:sp>
        <p:nvSpPr>
          <p:cNvPr id="11" name="Rectángulo: esquinas redondeadas 11">
            <a:extLst>
              <a:ext uri="{FF2B5EF4-FFF2-40B4-BE49-F238E27FC236}">
                <a16:creationId xmlns:a16="http://schemas.microsoft.com/office/drawing/2014/main" id="{82006AC1-1BAB-498D-8C32-0E1322521118}"/>
              </a:ext>
            </a:extLst>
          </p:cNvPr>
          <p:cNvSpPr/>
          <p:nvPr/>
        </p:nvSpPr>
        <p:spPr>
          <a:xfrm>
            <a:off x="1561870" y="2023037"/>
            <a:ext cx="4860701" cy="4304737"/>
          </a:xfrm>
          <a:prstGeom prst="roundRect">
            <a:avLst>
              <a:gd name="adj" fmla="val 3027"/>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Part of a proposal for a NASA-supported project to build a sustainable outpost on the moon.</a:t>
            </a:r>
          </a:p>
          <a:p>
            <a:endParaRPr lang="en-GB" sz="2000">
              <a:solidFill>
                <a:schemeClr val="bg1"/>
              </a:solidFill>
            </a:endParaRPr>
          </a:p>
          <a:p>
            <a:r>
              <a:rPr lang="en-GB" sz="2000">
                <a:solidFill>
                  <a:schemeClr val="bg1"/>
                </a:solidFill>
              </a:rPr>
              <a:t>The construction of this outpost leverages a number of burgeoning technologies as well as </a:t>
            </a:r>
            <a:r>
              <a:rPr lang="en-GB" sz="2000" b="1">
                <a:solidFill>
                  <a:srgbClr val="169E84"/>
                </a:solidFill>
              </a:rPr>
              <a:t>ISRU to minimize dependence on Earth</a:t>
            </a:r>
            <a:r>
              <a:rPr lang="en-GB" sz="2000">
                <a:solidFill>
                  <a:schemeClr val="bg1"/>
                </a:solidFill>
              </a:rPr>
              <a:t>, including the use of </a:t>
            </a:r>
            <a:r>
              <a:rPr lang="en-GB" sz="2000" b="1">
                <a:solidFill>
                  <a:srgbClr val="169E84"/>
                </a:solidFill>
              </a:rPr>
              <a:t>automated robotic 3D printers.</a:t>
            </a:r>
          </a:p>
          <a:p>
            <a:endParaRPr lang="en-GB" sz="2000" b="1">
              <a:solidFill>
                <a:srgbClr val="4472C4"/>
              </a:solidFill>
            </a:endParaRPr>
          </a:p>
          <a:p>
            <a:r>
              <a:rPr lang="en-GB" sz="2000">
                <a:solidFill>
                  <a:schemeClr val="bg1"/>
                </a:solidFill>
              </a:rPr>
              <a:t>The main habitat employs three structural components: a </a:t>
            </a:r>
            <a:r>
              <a:rPr lang="en-GB" sz="2000" b="1">
                <a:solidFill>
                  <a:srgbClr val="169E84"/>
                </a:solidFill>
              </a:rPr>
              <a:t>Base Isolator</a:t>
            </a:r>
            <a:r>
              <a:rPr lang="en-GB" sz="2000">
                <a:solidFill>
                  <a:schemeClr val="bg1"/>
                </a:solidFill>
              </a:rPr>
              <a:t>,</a:t>
            </a:r>
            <a:r>
              <a:rPr lang="en-GB" sz="2000" b="1">
                <a:solidFill>
                  <a:schemeClr val="bg1"/>
                </a:solidFill>
              </a:rPr>
              <a:t> </a:t>
            </a:r>
            <a:r>
              <a:rPr lang="en-GB" sz="2000" b="1">
                <a:solidFill>
                  <a:srgbClr val="169E84"/>
                </a:solidFill>
              </a:rPr>
              <a:t>Tension Cables</a:t>
            </a:r>
            <a:r>
              <a:rPr lang="en-GB" sz="2000">
                <a:solidFill>
                  <a:schemeClr val="bg1"/>
                </a:solidFill>
              </a:rPr>
              <a:t>, and a </a:t>
            </a:r>
            <a:r>
              <a:rPr lang="en-GB" sz="2000" b="1">
                <a:solidFill>
                  <a:srgbClr val="169E84"/>
                </a:solidFill>
              </a:rPr>
              <a:t>Whipple Shield</a:t>
            </a:r>
            <a:r>
              <a:rPr lang="en-GB" sz="2000">
                <a:solidFill>
                  <a:schemeClr val="bg1"/>
                </a:solidFill>
              </a:rPr>
              <a:t>.</a:t>
            </a:r>
          </a:p>
        </p:txBody>
      </p:sp>
    </p:spTree>
    <p:extLst>
      <p:ext uri="{BB962C8B-B14F-4D97-AF65-F5344CB8AC3E}">
        <p14:creationId xmlns:p14="http://schemas.microsoft.com/office/powerpoint/2010/main" val="1938424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Lunar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16</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Russian-Chinese Lunar base (Roscosmos + CNSA)</a:t>
            </a:r>
          </a:p>
        </p:txBody>
      </p:sp>
      <p:pic>
        <p:nvPicPr>
          <p:cNvPr id="5" name="Picture 4" descr="A picture containing ground, outdoor&#10;&#10;Description automatically generated">
            <a:extLst>
              <a:ext uri="{FF2B5EF4-FFF2-40B4-BE49-F238E27FC236}">
                <a16:creationId xmlns:a16="http://schemas.microsoft.com/office/drawing/2014/main" id="{1A294A17-2443-4409-BFFD-CBDB1796E19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0267" t="29838" r="18483" b="2398"/>
          <a:stretch/>
        </p:blipFill>
        <p:spPr>
          <a:xfrm>
            <a:off x="1611984" y="2202490"/>
            <a:ext cx="7063932" cy="3778348"/>
          </a:xfrm>
          <a:prstGeom prst="rect">
            <a:avLst/>
          </a:prstGeom>
        </p:spPr>
      </p:pic>
      <p:sp>
        <p:nvSpPr>
          <p:cNvPr id="6" name="TextBox 5">
            <a:extLst>
              <a:ext uri="{FF2B5EF4-FFF2-40B4-BE49-F238E27FC236}">
                <a16:creationId xmlns:a16="http://schemas.microsoft.com/office/drawing/2014/main" id="{89BA5E79-2418-4E25-9226-21A519BB83A4}"/>
              </a:ext>
            </a:extLst>
          </p:cNvPr>
          <p:cNvSpPr txBox="1"/>
          <p:nvPr/>
        </p:nvSpPr>
        <p:spPr>
          <a:xfrm>
            <a:off x="8802666" y="2352726"/>
            <a:ext cx="3148949" cy="3477875"/>
          </a:xfrm>
          <a:prstGeom prst="rect">
            <a:avLst/>
          </a:prstGeom>
          <a:noFill/>
        </p:spPr>
        <p:txBody>
          <a:bodyPr wrap="square" rtlCol="0">
            <a:spAutoFit/>
          </a:bodyPr>
          <a:lstStyle/>
          <a:p>
            <a:r>
              <a:rPr lang="en-GB" sz="2000" b="1">
                <a:solidFill>
                  <a:srgbClr val="D1666F"/>
                </a:solidFill>
              </a:rPr>
              <a:t>Roscosmos</a:t>
            </a:r>
            <a:r>
              <a:rPr lang="en-GB" sz="2000" b="1">
                <a:solidFill>
                  <a:schemeClr val="bg1"/>
                </a:solidFill>
              </a:rPr>
              <a:t> </a:t>
            </a:r>
            <a:r>
              <a:rPr lang="en-GB" sz="2000">
                <a:solidFill>
                  <a:schemeClr val="bg1"/>
                </a:solidFill>
              </a:rPr>
              <a:t>and the </a:t>
            </a:r>
            <a:r>
              <a:rPr lang="en-GB" sz="2000" b="1">
                <a:solidFill>
                  <a:srgbClr val="D1666F"/>
                </a:solidFill>
              </a:rPr>
              <a:t>CNSA</a:t>
            </a:r>
            <a:r>
              <a:rPr lang="en-GB" sz="2000" b="1">
                <a:solidFill>
                  <a:schemeClr val="bg1"/>
                </a:solidFill>
              </a:rPr>
              <a:t> </a:t>
            </a:r>
            <a:r>
              <a:rPr lang="en-GB" sz="2000">
                <a:solidFill>
                  <a:schemeClr val="bg1"/>
                </a:solidFill>
              </a:rPr>
              <a:t>have proposed the construction of a collaborative project for the construction of a</a:t>
            </a:r>
            <a:r>
              <a:rPr lang="en-GB" sz="2000">
                <a:solidFill>
                  <a:srgbClr val="D1666F"/>
                </a:solidFill>
              </a:rPr>
              <a:t> </a:t>
            </a:r>
            <a:r>
              <a:rPr lang="en-GB" sz="2000" b="1">
                <a:solidFill>
                  <a:srgbClr val="D1666F"/>
                </a:solidFill>
              </a:rPr>
              <a:t>Lunar base by 2036</a:t>
            </a:r>
            <a:r>
              <a:rPr lang="en-GB" sz="2000">
                <a:solidFill>
                  <a:schemeClr val="bg1"/>
                </a:solidFill>
              </a:rPr>
              <a:t>. </a:t>
            </a:r>
          </a:p>
          <a:p>
            <a:endParaRPr lang="en-GB" sz="2000">
              <a:solidFill>
                <a:schemeClr val="bg1"/>
              </a:solidFill>
            </a:endParaRPr>
          </a:p>
          <a:p>
            <a:endParaRPr lang="en-GB" sz="2000">
              <a:solidFill>
                <a:schemeClr val="bg1"/>
              </a:solidFill>
            </a:endParaRPr>
          </a:p>
          <a:p>
            <a:r>
              <a:rPr lang="en-GB" sz="2000">
                <a:solidFill>
                  <a:schemeClr val="bg1"/>
                </a:solidFill>
              </a:rPr>
              <a:t>This will use a combination of </a:t>
            </a:r>
            <a:r>
              <a:rPr lang="en-GB" sz="2000" b="1">
                <a:solidFill>
                  <a:srgbClr val="D1666F"/>
                </a:solidFill>
              </a:rPr>
              <a:t>Earth materials </a:t>
            </a:r>
            <a:r>
              <a:rPr lang="en-GB" sz="2000">
                <a:solidFill>
                  <a:schemeClr val="bg1"/>
                </a:solidFill>
              </a:rPr>
              <a:t>and</a:t>
            </a:r>
            <a:r>
              <a:rPr lang="en-GB" sz="2000" b="1">
                <a:solidFill>
                  <a:schemeClr val="bg1"/>
                </a:solidFill>
              </a:rPr>
              <a:t> </a:t>
            </a:r>
            <a:r>
              <a:rPr lang="en-GB" sz="2000" b="1">
                <a:solidFill>
                  <a:srgbClr val="D1666F"/>
                </a:solidFill>
              </a:rPr>
              <a:t>ISRU technologies</a:t>
            </a:r>
            <a:r>
              <a:rPr lang="en-GB" sz="2000">
                <a:solidFill>
                  <a:schemeClr val="bg1"/>
                </a:solidFill>
              </a:rPr>
              <a:t>.</a:t>
            </a:r>
          </a:p>
        </p:txBody>
      </p:sp>
      <p:sp>
        <p:nvSpPr>
          <p:cNvPr id="9" name="Rectángulo: esquinas redondeadas 11">
            <a:extLst>
              <a:ext uri="{FF2B5EF4-FFF2-40B4-BE49-F238E27FC236}">
                <a16:creationId xmlns:a16="http://schemas.microsoft.com/office/drawing/2014/main" id="{84605B13-4AFD-4831-BA1C-4BECDB8AB38E}"/>
              </a:ext>
            </a:extLst>
          </p:cNvPr>
          <p:cNvSpPr/>
          <p:nvPr/>
        </p:nvSpPr>
        <p:spPr>
          <a:xfrm>
            <a:off x="8802667" y="2202490"/>
            <a:ext cx="3148949" cy="3778348"/>
          </a:xfrm>
          <a:prstGeom prst="roundRect">
            <a:avLst>
              <a:gd name="adj" fmla="val 4950"/>
            </a:avLst>
          </a:prstGeom>
          <a:noFill/>
          <a:ln w="28575">
            <a:solidFill>
              <a:srgbClr val="D1666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90972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03D0CA-5585-45DB-A546-130C7AB81FB9}"/>
              </a:ext>
            </a:extLst>
          </p:cNvPr>
          <p:cNvSpPr>
            <a:spLocks noGrp="1"/>
          </p:cNvSpPr>
          <p:nvPr>
            <p:ph type="body" sz="quarter" idx="13"/>
          </p:nvPr>
        </p:nvSpPr>
        <p:spPr>
          <a:xfrm>
            <a:off x="3836987" y="2652713"/>
            <a:ext cx="5768975" cy="1281112"/>
          </a:xfrm>
        </p:spPr>
        <p:txBody>
          <a:bodyPr>
            <a:normAutofit/>
          </a:bodyPr>
          <a:lstStyle/>
          <a:p>
            <a:r>
              <a:rPr lang="en-GB" sz="4400" b="1">
                <a:latin typeface="+mj-lt"/>
              </a:rPr>
              <a:t>Martian Architecture</a:t>
            </a:r>
          </a:p>
        </p:txBody>
      </p:sp>
      <p:sp>
        <p:nvSpPr>
          <p:cNvPr id="3" name="Slide Number Placeholder 2">
            <a:extLst>
              <a:ext uri="{FF2B5EF4-FFF2-40B4-BE49-F238E27FC236}">
                <a16:creationId xmlns:a16="http://schemas.microsoft.com/office/drawing/2014/main" id="{171D65FC-E9C0-4113-AA5B-0686CBE21ED8}"/>
              </a:ext>
            </a:extLst>
          </p:cNvPr>
          <p:cNvSpPr>
            <a:spLocks noGrp="1"/>
          </p:cNvSpPr>
          <p:nvPr>
            <p:ph type="sldNum" sz="quarter" idx="12"/>
          </p:nvPr>
        </p:nvSpPr>
        <p:spPr/>
        <p:txBody>
          <a:bodyPr/>
          <a:lstStyle/>
          <a:p>
            <a:fld id="{28844951-7827-47D4-8276-7DDE1FA7D85A}" type="slidenum">
              <a:rPr lang="en-US" smtClean="0"/>
              <a:pPr/>
              <a:t>17</a:t>
            </a:fld>
            <a:endParaRPr lang="en-US"/>
          </a:p>
        </p:txBody>
      </p:sp>
      <p:pic>
        <p:nvPicPr>
          <p:cNvPr id="7" name="Graphic 6" descr="Raw Materials outline">
            <a:extLst>
              <a:ext uri="{FF2B5EF4-FFF2-40B4-BE49-F238E27FC236}">
                <a16:creationId xmlns:a16="http://schemas.microsoft.com/office/drawing/2014/main" id="{2D481CAC-1E5D-45A3-AF67-BD53C9883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6828" y="3806371"/>
            <a:ext cx="914400" cy="914400"/>
          </a:xfrm>
          <a:prstGeom prst="rect">
            <a:avLst/>
          </a:prstGeom>
        </p:spPr>
      </p:pic>
      <p:pic>
        <p:nvPicPr>
          <p:cNvPr id="9" name="Graphic 8" descr="Robot Hand outline">
            <a:extLst>
              <a:ext uri="{FF2B5EF4-FFF2-40B4-BE49-F238E27FC236}">
                <a16:creationId xmlns:a16="http://schemas.microsoft.com/office/drawing/2014/main" id="{73D720EA-773E-474F-95C3-59E1E291AC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4275" y="3806371"/>
            <a:ext cx="914400" cy="914400"/>
          </a:xfrm>
          <a:prstGeom prst="rect">
            <a:avLst/>
          </a:prstGeom>
        </p:spPr>
      </p:pic>
      <p:pic>
        <p:nvPicPr>
          <p:cNvPr id="5" name="Graphic 4" descr="Mars outline">
            <a:extLst>
              <a:ext uri="{FF2B5EF4-FFF2-40B4-BE49-F238E27FC236}">
                <a16:creationId xmlns:a16="http://schemas.microsoft.com/office/drawing/2014/main" id="{D441F962-2740-4DA9-999B-A9E3F60253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3181" y="3766401"/>
            <a:ext cx="1018097" cy="1018097"/>
          </a:xfrm>
          <a:prstGeom prst="rect">
            <a:avLst/>
          </a:prstGeom>
        </p:spPr>
      </p:pic>
    </p:spTree>
    <p:extLst>
      <p:ext uri="{BB962C8B-B14F-4D97-AF65-F5344CB8AC3E}">
        <p14:creationId xmlns:p14="http://schemas.microsoft.com/office/powerpoint/2010/main" val="279105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E617-F4E1-4EB8-AE45-A842C2E4CE35}"/>
              </a:ext>
            </a:extLst>
          </p:cNvPr>
          <p:cNvSpPr>
            <a:spLocks noGrp="1"/>
          </p:cNvSpPr>
          <p:nvPr>
            <p:ph type="title"/>
          </p:nvPr>
        </p:nvSpPr>
        <p:spPr/>
        <p:txBody>
          <a:bodyPr/>
          <a:lstStyle/>
          <a:p>
            <a:r>
              <a:rPr lang="en-GB" b="1"/>
              <a:t>Available Materials</a:t>
            </a:r>
          </a:p>
        </p:txBody>
      </p:sp>
      <p:sp>
        <p:nvSpPr>
          <p:cNvPr id="4" name="Slide Number Placeholder 3">
            <a:extLst>
              <a:ext uri="{FF2B5EF4-FFF2-40B4-BE49-F238E27FC236}">
                <a16:creationId xmlns:a16="http://schemas.microsoft.com/office/drawing/2014/main" id="{5360CC5C-EE0E-4659-9716-893FDA05C922}"/>
              </a:ext>
            </a:extLst>
          </p:cNvPr>
          <p:cNvSpPr>
            <a:spLocks noGrp="1"/>
          </p:cNvSpPr>
          <p:nvPr>
            <p:ph type="sldNum" sz="quarter" idx="12"/>
          </p:nvPr>
        </p:nvSpPr>
        <p:spPr/>
        <p:txBody>
          <a:bodyPr/>
          <a:lstStyle/>
          <a:p>
            <a:fld id="{28844951-7827-47D4-8276-7DDE1FA7D85A}" type="slidenum">
              <a:rPr lang="en-US" smtClean="0"/>
              <a:pPr/>
              <a:t>18</a:t>
            </a:fld>
            <a:endParaRPr lang="en-US"/>
          </a:p>
        </p:txBody>
      </p:sp>
      <p:grpSp>
        <p:nvGrpSpPr>
          <p:cNvPr id="15" name="Group 14">
            <a:extLst>
              <a:ext uri="{FF2B5EF4-FFF2-40B4-BE49-F238E27FC236}">
                <a16:creationId xmlns:a16="http://schemas.microsoft.com/office/drawing/2014/main" id="{8329ECB4-B4AB-4C18-A8EF-AC339ACD920A}"/>
              </a:ext>
            </a:extLst>
          </p:cNvPr>
          <p:cNvGrpSpPr/>
          <p:nvPr/>
        </p:nvGrpSpPr>
        <p:grpSpPr>
          <a:xfrm>
            <a:off x="2817846" y="4176990"/>
            <a:ext cx="4101244" cy="2511839"/>
            <a:chOff x="1490505" y="3972404"/>
            <a:chExt cx="4101244" cy="2511839"/>
          </a:xfrm>
        </p:grpSpPr>
        <p:pic>
          <p:nvPicPr>
            <p:cNvPr id="8" name="Picture 7">
              <a:extLst>
                <a:ext uri="{FF2B5EF4-FFF2-40B4-BE49-F238E27FC236}">
                  <a16:creationId xmlns:a16="http://schemas.microsoft.com/office/drawing/2014/main" id="{78DC17D5-2438-410D-973E-2FDB433C002B}"/>
                </a:ext>
              </a:extLst>
            </p:cNvPr>
            <p:cNvPicPr>
              <a:picLocks noChangeAspect="1"/>
            </p:cNvPicPr>
            <p:nvPr/>
          </p:nvPicPr>
          <p:blipFill>
            <a:blip r:embed="rId3"/>
            <a:stretch>
              <a:fillRect/>
            </a:stretch>
          </p:blipFill>
          <p:spPr>
            <a:xfrm>
              <a:off x="1490506" y="3972404"/>
              <a:ext cx="4101243" cy="2041326"/>
            </a:xfrm>
            <a:prstGeom prst="rect">
              <a:avLst/>
            </a:prstGeom>
            <a:ln w="28575" cmpd="sng">
              <a:solidFill>
                <a:schemeClr val="bg1"/>
              </a:solidFill>
              <a:round/>
            </a:ln>
          </p:spPr>
        </p:pic>
        <p:sp>
          <p:nvSpPr>
            <p:cNvPr id="14" name="Rectangle: Rounded Corners 13">
              <a:extLst>
                <a:ext uri="{FF2B5EF4-FFF2-40B4-BE49-F238E27FC236}">
                  <a16:creationId xmlns:a16="http://schemas.microsoft.com/office/drawing/2014/main" id="{3826A432-409D-49FE-9225-5F40B1B2CB25}"/>
                </a:ext>
              </a:extLst>
            </p:cNvPr>
            <p:cNvSpPr/>
            <p:nvPr/>
          </p:nvSpPr>
          <p:spPr>
            <a:xfrm>
              <a:off x="1490505" y="6072168"/>
              <a:ext cx="4101243" cy="412075"/>
            </a:xfrm>
            <a:prstGeom prst="roundRect">
              <a:avLst/>
            </a:prstGeom>
            <a:solidFill>
              <a:srgbClr val="6C6B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Basalt</a:t>
              </a:r>
            </a:p>
          </p:txBody>
        </p:sp>
      </p:grpSp>
      <p:grpSp>
        <p:nvGrpSpPr>
          <p:cNvPr id="19" name="Group 18">
            <a:extLst>
              <a:ext uri="{FF2B5EF4-FFF2-40B4-BE49-F238E27FC236}">
                <a16:creationId xmlns:a16="http://schemas.microsoft.com/office/drawing/2014/main" id="{AD027045-01F5-4E0C-A782-37857AB978BA}"/>
              </a:ext>
            </a:extLst>
          </p:cNvPr>
          <p:cNvGrpSpPr/>
          <p:nvPr/>
        </p:nvGrpSpPr>
        <p:grpSpPr>
          <a:xfrm>
            <a:off x="5396795" y="1425090"/>
            <a:ext cx="3633435" cy="2527835"/>
            <a:chOff x="5439282" y="3957356"/>
            <a:chExt cx="3633435" cy="2527835"/>
          </a:xfrm>
        </p:grpSpPr>
        <p:pic>
          <p:nvPicPr>
            <p:cNvPr id="10" name="Picture 9">
              <a:extLst>
                <a:ext uri="{FF2B5EF4-FFF2-40B4-BE49-F238E27FC236}">
                  <a16:creationId xmlns:a16="http://schemas.microsoft.com/office/drawing/2014/main" id="{5FF6CC7E-0969-462F-A6A9-62C0587D6F8C}"/>
                </a:ext>
              </a:extLst>
            </p:cNvPr>
            <p:cNvPicPr>
              <a:picLocks noChangeAspect="1"/>
            </p:cNvPicPr>
            <p:nvPr/>
          </p:nvPicPr>
          <p:blipFill>
            <a:blip r:embed="rId4"/>
            <a:stretch>
              <a:fillRect/>
            </a:stretch>
          </p:blipFill>
          <p:spPr>
            <a:xfrm>
              <a:off x="5439282" y="3957356"/>
              <a:ext cx="3633435" cy="2050942"/>
            </a:xfrm>
            <a:prstGeom prst="rect">
              <a:avLst/>
            </a:prstGeom>
            <a:ln w="28575">
              <a:solidFill>
                <a:schemeClr val="bg1"/>
              </a:solidFill>
            </a:ln>
          </p:spPr>
        </p:pic>
        <p:sp>
          <p:nvSpPr>
            <p:cNvPr id="16" name="Rectangle: Rounded Corners 15">
              <a:extLst>
                <a:ext uri="{FF2B5EF4-FFF2-40B4-BE49-F238E27FC236}">
                  <a16:creationId xmlns:a16="http://schemas.microsoft.com/office/drawing/2014/main" id="{8968541B-5855-49F8-9FC4-5C08EB71EBC4}"/>
                </a:ext>
              </a:extLst>
            </p:cNvPr>
            <p:cNvSpPr/>
            <p:nvPr/>
          </p:nvSpPr>
          <p:spPr>
            <a:xfrm>
              <a:off x="5439282" y="6073116"/>
              <a:ext cx="3633435" cy="412075"/>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Volcanic Ash</a:t>
              </a:r>
            </a:p>
          </p:txBody>
        </p:sp>
      </p:grpSp>
      <p:grpSp>
        <p:nvGrpSpPr>
          <p:cNvPr id="23" name="Group 22">
            <a:extLst>
              <a:ext uri="{FF2B5EF4-FFF2-40B4-BE49-F238E27FC236}">
                <a16:creationId xmlns:a16="http://schemas.microsoft.com/office/drawing/2014/main" id="{F42C9443-B846-4C15-9BE3-16F2D7429D82}"/>
              </a:ext>
            </a:extLst>
          </p:cNvPr>
          <p:cNvGrpSpPr/>
          <p:nvPr/>
        </p:nvGrpSpPr>
        <p:grpSpPr>
          <a:xfrm>
            <a:off x="2317814" y="1423499"/>
            <a:ext cx="2777421" cy="2527835"/>
            <a:chOff x="5496406" y="939472"/>
            <a:chExt cx="2777421" cy="2527835"/>
          </a:xfrm>
        </p:grpSpPr>
        <p:pic>
          <p:nvPicPr>
            <p:cNvPr id="12" name="Picture 11">
              <a:extLst>
                <a:ext uri="{FF2B5EF4-FFF2-40B4-BE49-F238E27FC236}">
                  <a16:creationId xmlns:a16="http://schemas.microsoft.com/office/drawing/2014/main" id="{451D0F44-B88A-4001-B2E5-83AB6326555A}"/>
                </a:ext>
              </a:extLst>
            </p:cNvPr>
            <p:cNvPicPr>
              <a:picLocks noChangeAspect="1"/>
            </p:cNvPicPr>
            <p:nvPr/>
          </p:nvPicPr>
          <p:blipFill>
            <a:blip r:embed="rId5"/>
            <a:stretch>
              <a:fillRect/>
            </a:stretch>
          </p:blipFill>
          <p:spPr>
            <a:xfrm>
              <a:off x="5496406" y="939472"/>
              <a:ext cx="2777421" cy="2050943"/>
            </a:xfrm>
            <a:prstGeom prst="rect">
              <a:avLst/>
            </a:prstGeom>
            <a:ln w="28575">
              <a:solidFill>
                <a:schemeClr val="bg1"/>
              </a:solidFill>
            </a:ln>
          </p:spPr>
        </p:pic>
        <p:sp>
          <p:nvSpPr>
            <p:cNvPr id="20" name="Rectangle: Rounded Corners 19">
              <a:extLst>
                <a:ext uri="{FF2B5EF4-FFF2-40B4-BE49-F238E27FC236}">
                  <a16:creationId xmlns:a16="http://schemas.microsoft.com/office/drawing/2014/main" id="{36CC134D-2403-465F-9AA1-3FCACA54846C}"/>
                </a:ext>
              </a:extLst>
            </p:cNvPr>
            <p:cNvSpPr/>
            <p:nvPr/>
          </p:nvSpPr>
          <p:spPr>
            <a:xfrm>
              <a:off x="5496406" y="3055232"/>
              <a:ext cx="2777421" cy="412075"/>
            </a:xfrm>
            <a:prstGeom prst="roundRect">
              <a:avLst/>
            </a:prstGeom>
            <a:solidFill>
              <a:srgbClr val="A573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Martian </a:t>
              </a:r>
              <a:r>
                <a:rPr lang="en-GB" sz="2400" b="1" err="1"/>
                <a:t>Regolith</a:t>
              </a:r>
              <a:endParaRPr lang="en-GB" sz="2400" b="1"/>
            </a:p>
          </p:txBody>
        </p:sp>
      </p:grpSp>
      <p:grpSp>
        <p:nvGrpSpPr>
          <p:cNvPr id="22" name="Group 21">
            <a:extLst>
              <a:ext uri="{FF2B5EF4-FFF2-40B4-BE49-F238E27FC236}">
                <a16:creationId xmlns:a16="http://schemas.microsoft.com/office/drawing/2014/main" id="{04A7FC11-DFEC-4A69-89D7-9A269A803FA7}"/>
              </a:ext>
            </a:extLst>
          </p:cNvPr>
          <p:cNvGrpSpPr/>
          <p:nvPr/>
        </p:nvGrpSpPr>
        <p:grpSpPr>
          <a:xfrm>
            <a:off x="9331790" y="1418526"/>
            <a:ext cx="2030637" cy="2523473"/>
            <a:chOff x="9119558" y="1643666"/>
            <a:chExt cx="2030637" cy="2523473"/>
          </a:xfrm>
        </p:grpSpPr>
        <p:pic>
          <p:nvPicPr>
            <p:cNvPr id="18" name="Picture 17" descr="A close-up of a light bulb&#10;&#10;Description automatically generated with low confidence">
              <a:extLst>
                <a:ext uri="{FF2B5EF4-FFF2-40B4-BE49-F238E27FC236}">
                  <a16:creationId xmlns:a16="http://schemas.microsoft.com/office/drawing/2014/main" id="{7CAA0E2B-BAFD-470C-95CC-257E2D4C9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9558" y="1643666"/>
              <a:ext cx="2030637" cy="2050943"/>
            </a:xfrm>
            <a:prstGeom prst="rect">
              <a:avLst/>
            </a:prstGeom>
            <a:ln w="28575">
              <a:solidFill>
                <a:schemeClr val="bg1"/>
              </a:solidFill>
            </a:ln>
          </p:spPr>
        </p:pic>
        <p:sp>
          <p:nvSpPr>
            <p:cNvPr id="21" name="Rectangle: Rounded Corners 20">
              <a:extLst>
                <a:ext uri="{FF2B5EF4-FFF2-40B4-BE49-F238E27FC236}">
                  <a16:creationId xmlns:a16="http://schemas.microsoft.com/office/drawing/2014/main" id="{BC4D3251-4089-424B-825C-86A1975CD903}"/>
                </a:ext>
              </a:extLst>
            </p:cNvPr>
            <p:cNvSpPr/>
            <p:nvPr/>
          </p:nvSpPr>
          <p:spPr>
            <a:xfrm>
              <a:off x="9119558" y="3755064"/>
              <a:ext cx="2030636" cy="412075"/>
            </a:xfrm>
            <a:prstGeom prst="roundRect">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Methane</a:t>
              </a:r>
            </a:p>
          </p:txBody>
        </p:sp>
      </p:grpSp>
      <p:grpSp>
        <p:nvGrpSpPr>
          <p:cNvPr id="41" name="Group 40">
            <a:extLst>
              <a:ext uri="{FF2B5EF4-FFF2-40B4-BE49-F238E27FC236}">
                <a16:creationId xmlns:a16="http://schemas.microsoft.com/office/drawing/2014/main" id="{97D98C7A-428A-4DA6-866D-A823141040D2}"/>
              </a:ext>
            </a:extLst>
          </p:cNvPr>
          <p:cNvGrpSpPr/>
          <p:nvPr/>
        </p:nvGrpSpPr>
        <p:grpSpPr>
          <a:xfrm>
            <a:off x="7243952" y="4176990"/>
            <a:ext cx="3616559" cy="2510472"/>
            <a:chOff x="6093363" y="4091373"/>
            <a:chExt cx="3616559" cy="2510472"/>
          </a:xfrm>
        </p:grpSpPr>
        <p:sp>
          <p:nvSpPr>
            <p:cNvPr id="30" name="Rectangle: Rounded Corners 29">
              <a:extLst>
                <a:ext uri="{FF2B5EF4-FFF2-40B4-BE49-F238E27FC236}">
                  <a16:creationId xmlns:a16="http://schemas.microsoft.com/office/drawing/2014/main" id="{06D1FB0E-346A-40C1-AEA3-527201230C33}"/>
                </a:ext>
              </a:extLst>
            </p:cNvPr>
            <p:cNvSpPr/>
            <p:nvPr/>
          </p:nvSpPr>
          <p:spPr>
            <a:xfrm>
              <a:off x="6093363" y="6189770"/>
              <a:ext cx="3615241"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Ice Water</a:t>
              </a:r>
            </a:p>
          </p:txBody>
        </p:sp>
        <p:pic>
          <p:nvPicPr>
            <p:cNvPr id="40" name="Picture 39">
              <a:extLst>
                <a:ext uri="{FF2B5EF4-FFF2-40B4-BE49-F238E27FC236}">
                  <a16:creationId xmlns:a16="http://schemas.microsoft.com/office/drawing/2014/main" id="{92009726-22C2-4D17-A755-400E1E3933EA}"/>
                </a:ext>
              </a:extLst>
            </p:cNvPr>
            <p:cNvPicPr>
              <a:picLocks noChangeAspect="1"/>
            </p:cNvPicPr>
            <p:nvPr/>
          </p:nvPicPr>
          <p:blipFill>
            <a:blip r:embed="rId7"/>
            <a:stretch>
              <a:fillRect/>
            </a:stretch>
          </p:blipFill>
          <p:spPr>
            <a:xfrm>
              <a:off x="6094681" y="4091373"/>
              <a:ext cx="3615241" cy="2036240"/>
            </a:xfrm>
            <a:prstGeom prst="rect">
              <a:avLst/>
            </a:prstGeom>
            <a:ln w="28575">
              <a:solidFill>
                <a:srgbClr val="169E84"/>
              </a:solidFill>
            </a:ln>
          </p:spPr>
        </p:pic>
      </p:grpSp>
      <p:sp>
        <p:nvSpPr>
          <p:cNvPr id="24" name="TextBox 23">
            <a:extLst>
              <a:ext uri="{FF2B5EF4-FFF2-40B4-BE49-F238E27FC236}">
                <a16:creationId xmlns:a16="http://schemas.microsoft.com/office/drawing/2014/main" id="{29561F9E-0446-4273-9CAB-0C7482CD7A22}"/>
              </a:ext>
            </a:extLst>
          </p:cNvPr>
          <p:cNvSpPr txBox="1"/>
          <p:nvPr/>
        </p:nvSpPr>
        <p:spPr>
          <a:xfrm>
            <a:off x="289903" y="6481424"/>
            <a:ext cx="1032468" cy="369332"/>
          </a:xfrm>
          <a:prstGeom prst="rect">
            <a:avLst/>
          </a:prstGeom>
          <a:noFill/>
        </p:spPr>
        <p:txBody>
          <a:bodyPr wrap="square">
            <a:spAutoFit/>
          </a:bodyPr>
          <a:lstStyle/>
          <a:p>
            <a:r>
              <a:rPr lang="es-ES" sz="1800">
                <a:solidFill>
                  <a:schemeClr val="bg1"/>
                </a:solidFill>
                <a:effectLst/>
                <a:latin typeface="Calibri" panose="020F0502020204030204" pitchFamily="34" charset="0"/>
                <a:ea typeface="Calibri" panose="020F0502020204030204" pitchFamily="34" charset="0"/>
                <a:cs typeface="Calibri" panose="020F0502020204030204" pitchFamily="34" charset="0"/>
              </a:rPr>
              <a:t>[3]</a:t>
            </a:r>
            <a:endParaRPr lang="en-GB"/>
          </a:p>
        </p:txBody>
      </p:sp>
      <p:sp>
        <p:nvSpPr>
          <p:cNvPr id="26" name="TextBox 25">
            <a:extLst>
              <a:ext uri="{FF2B5EF4-FFF2-40B4-BE49-F238E27FC236}">
                <a16:creationId xmlns:a16="http://schemas.microsoft.com/office/drawing/2014/main" id="{F92D6206-1C1E-466C-914B-12C77944F3C1}"/>
              </a:ext>
            </a:extLst>
          </p:cNvPr>
          <p:cNvSpPr txBox="1"/>
          <p:nvPr/>
        </p:nvSpPr>
        <p:spPr>
          <a:xfrm>
            <a:off x="-20097" y="6481424"/>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[1]</a:t>
            </a:r>
            <a:endParaRPr lang="en-GB" b="1"/>
          </a:p>
        </p:txBody>
      </p:sp>
    </p:spTree>
    <p:extLst>
      <p:ext uri="{BB962C8B-B14F-4D97-AF65-F5344CB8AC3E}">
        <p14:creationId xmlns:p14="http://schemas.microsoft.com/office/powerpoint/2010/main" val="34561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4998"/>
            <a:ext cx="9741816" cy="1325563"/>
          </a:xfrm>
        </p:spPr>
        <p:txBody>
          <a:bodyPr/>
          <a:lstStyle/>
          <a:p>
            <a:r>
              <a:rPr lang="en-GB" b="1"/>
              <a:t>Manufacturing and Processing Methods</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19</a:t>
            </a:fld>
            <a:endParaRPr lang="en-US"/>
          </a:p>
        </p:txBody>
      </p:sp>
      <p:sp>
        <p:nvSpPr>
          <p:cNvPr id="7" name="Rectángulo: esquinas redondeadas 11">
            <a:extLst>
              <a:ext uri="{FF2B5EF4-FFF2-40B4-BE49-F238E27FC236}">
                <a16:creationId xmlns:a16="http://schemas.microsoft.com/office/drawing/2014/main" id="{9899AD22-C985-44C1-91FD-08E723626001}"/>
              </a:ext>
            </a:extLst>
          </p:cNvPr>
          <p:cNvSpPr/>
          <p:nvPr/>
        </p:nvSpPr>
        <p:spPr>
          <a:xfrm>
            <a:off x="1611983" y="1889760"/>
            <a:ext cx="3422353" cy="4438015"/>
          </a:xfrm>
          <a:prstGeom prst="roundRect">
            <a:avLst>
              <a:gd name="adj" fmla="val 2475"/>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GB" sz="2000">
              <a:solidFill>
                <a:srgbClr val="169E84"/>
              </a:solidFill>
            </a:endParaRPr>
          </a:p>
          <a:p>
            <a:pPr algn="ctr"/>
            <a:endParaRPr lang="en-GB" sz="2000" b="1">
              <a:solidFill>
                <a:srgbClr val="169E84"/>
              </a:solidFill>
            </a:endParaRPr>
          </a:p>
        </p:txBody>
      </p:sp>
      <p:sp>
        <p:nvSpPr>
          <p:cNvPr id="9" name="Rectangle: Rounded Corners 7">
            <a:extLst>
              <a:ext uri="{FF2B5EF4-FFF2-40B4-BE49-F238E27FC236}">
                <a16:creationId xmlns:a16="http://schemas.microsoft.com/office/drawing/2014/main" id="{CEA7B859-430E-4B74-A008-DF46C0A7CFBF}"/>
              </a:ext>
            </a:extLst>
          </p:cNvPr>
          <p:cNvSpPr/>
          <p:nvPr/>
        </p:nvSpPr>
        <p:spPr>
          <a:xfrm>
            <a:off x="1599372" y="1367451"/>
            <a:ext cx="3434965"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Processed &amp; Raw Materials</a:t>
            </a:r>
          </a:p>
        </p:txBody>
      </p:sp>
      <p:sp>
        <p:nvSpPr>
          <p:cNvPr id="6" name="Arrow: Right 5">
            <a:extLst>
              <a:ext uri="{FF2B5EF4-FFF2-40B4-BE49-F238E27FC236}">
                <a16:creationId xmlns:a16="http://schemas.microsoft.com/office/drawing/2014/main" id="{6FEBE147-AA5F-4C93-BA19-FDC08948B665}"/>
              </a:ext>
            </a:extLst>
          </p:cNvPr>
          <p:cNvSpPr/>
          <p:nvPr/>
        </p:nvSpPr>
        <p:spPr>
          <a:xfrm>
            <a:off x="5126804" y="3687526"/>
            <a:ext cx="369870" cy="421240"/>
          </a:xfrm>
          <a:prstGeom prst="rightArrow">
            <a:avLst/>
          </a:prstGeom>
          <a:solidFill>
            <a:srgbClr val="169E8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FD548075-DF77-44D9-A159-C43DA55B6DD8}"/>
              </a:ext>
            </a:extLst>
          </p:cNvPr>
          <p:cNvSpPr/>
          <p:nvPr/>
        </p:nvSpPr>
        <p:spPr>
          <a:xfrm>
            <a:off x="7841748" y="3687526"/>
            <a:ext cx="369870" cy="421240"/>
          </a:xfrm>
          <a:prstGeom prst="rightArrow">
            <a:avLst/>
          </a:prstGeom>
          <a:solidFill>
            <a:srgbClr val="D1666F"/>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E87F8261-D6BE-4C2D-BECA-60F4FC6D9D16}"/>
              </a:ext>
            </a:extLst>
          </p:cNvPr>
          <p:cNvPicPr>
            <a:picLocks noChangeAspect="1"/>
          </p:cNvPicPr>
          <p:nvPr/>
        </p:nvPicPr>
        <p:blipFill>
          <a:blip r:embed="rId3"/>
          <a:stretch>
            <a:fillRect/>
          </a:stretch>
        </p:blipFill>
        <p:spPr>
          <a:xfrm>
            <a:off x="1740117" y="1995640"/>
            <a:ext cx="1497636" cy="1433360"/>
          </a:xfrm>
          <a:prstGeom prst="rect">
            <a:avLst/>
          </a:prstGeom>
        </p:spPr>
      </p:pic>
      <p:pic>
        <p:nvPicPr>
          <p:cNvPr id="79" name="Picture 78">
            <a:extLst>
              <a:ext uri="{FF2B5EF4-FFF2-40B4-BE49-F238E27FC236}">
                <a16:creationId xmlns:a16="http://schemas.microsoft.com/office/drawing/2014/main" id="{028225A4-3AD8-4317-9B9A-1259DD176C5D}"/>
              </a:ext>
            </a:extLst>
          </p:cNvPr>
          <p:cNvPicPr>
            <a:picLocks noChangeAspect="1"/>
          </p:cNvPicPr>
          <p:nvPr/>
        </p:nvPicPr>
        <p:blipFill>
          <a:blip r:embed="rId4"/>
          <a:stretch>
            <a:fillRect/>
          </a:stretch>
        </p:blipFill>
        <p:spPr>
          <a:xfrm>
            <a:off x="3364772" y="2433790"/>
            <a:ext cx="1542545" cy="1606287"/>
          </a:xfrm>
          <a:prstGeom prst="rect">
            <a:avLst/>
          </a:prstGeom>
        </p:spPr>
      </p:pic>
      <p:pic>
        <p:nvPicPr>
          <p:cNvPr id="83" name="Picture 82">
            <a:extLst>
              <a:ext uri="{FF2B5EF4-FFF2-40B4-BE49-F238E27FC236}">
                <a16:creationId xmlns:a16="http://schemas.microsoft.com/office/drawing/2014/main" id="{B108B3FE-6CBC-4226-B570-0EEED1A81C10}"/>
              </a:ext>
            </a:extLst>
          </p:cNvPr>
          <p:cNvPicPr>
            <a:picLocks noChangeAspect="1"/>
          </p:cNvPicPr>
          <p:nvPr/>
        </p:nvPicPr>
        <p:blipFill>
          <a:blip r:embed="rId5"/>
          <a:stretch>
            <a:fillRect/>
          </a:stretch>
        </p:blipFill>
        <p:spPr>
          <a:xfrm>
            <a:off x="3365241" y="4040077"/>
            <a:ext cx="1541606" cy="1609618"/>
          </a:xfrm>
          <a:prstGeom prst="rect">
            <a:avLst/>
          </a:prstGeom>
        </p:spPr>
      </p:pic>
      <p:pic>
        <p:nvPicPr>
          <p:cNvPr id="87" name="Picture 86">
            <a:extLst>
              <a:ext uri="{FF2B5EF4-FFF2-40B4-BE49-F238E27FC236}">
                <a16:creationId xmlns:a16="http://schemas.microsoft.com/office/drawing/2014/main" id="{442F5805-3317-4641-9BD9-1659E1BBA7D9}"/>
              </a:ext>
            </a:extLst>
          </p:cNvPr>
          <p:cNvPicPr>
            <a:picLocks noChangeAspect="1"/>
          </p:cNvPicPr>
          <p:nvPr/>
        </p:nvPicPr>
        <p:blipFill>
          <a:blip r:embed="rId6"/>
          <a:stretch>
            <a:fillRect/>
          </a:stretch>
        </p:blipFill>
        <p:spPr>
          <a:xfrm>
            <a:off x="1750498" y="3452978"/>
            <a:ext cx="1488064" cy="1569726"/>
          </a:xfrm>
          <a:prstGeom prst="rect">
            <a:avLst/>
          </a:prstGeom>
        </p:spPr>
      </p:pic>
      <p:pic>
        <p:nvPicPr>
          <p:cNvPr id="91" name="Picture 90">
            <a:extLst>
              <a:ext uri="{FF2B5EF4-FFF2-40B4-BE49-F238E27FC236}">
                <a16:creationId xmlns:a16="http://schemas.microsoft.com/office/drawing/2014/main" id="{B2E4C5B2-F03F-4AC6-8E4B-39A5727B344E}"/>
              </a:ext>
            </a:extLst>
          </p:cNvPr>
          <p:cNvPicPr>
            <a:picLocks noChangeAspect="1"/>
          </p:cNvPicPr>
          <p:nvPr/>
        </p:nvPicPr>
        <p:blipFill>
          <a:blip r:embed="rId7"/>
          <a:stretch>
            <a:fillRect/>
          </a:stretch>
        </p:blipFill>
        <p:spPr>
          <a:xfrm>
            <a:off x="1750028" y="5017759"/>
            <a:ext cx="1530961" cy="1249691"/>
          </a:xfrm>
          <a:prstGeom prst="rect">
            <a:avLst/>
          </a:prstGeom>
        </p:spPr>
      </p:pic>
      <p:grpSp>
        <p:nvGrpSpPr>
          <p:cNvPr id="115" name="Group 114">
            <a:extLst>
              <a:ext uri="{FF2B5EF4-FFF2-40B4-BE49-F238E27FC236}">
                <a16:creationId xmlns:a16="http://schemas.microsoft.com/office/drawing/2014/main" id="{4F8E2D54-4686-417F-B26B-99A8DB9C14CC}"/>
              </a:ext>
            </a:extLst>
          </p:cNvPr>
          <p:cNvGrpSpPr/>
          <p:nvPr/>
        </p:nvGrpSpPr>
        <p:grpSpPr>
          <a:xfrm>
            <a:off x="5594279" y="1367450"/>
            <a:ext cx="2152434" cy="4960324"/>
            <a:chOff x="5594279" y="1367450"/>
            <a:chExt cx="2152434" cy="4960324"/>
          </a:xfrm>
        </p:grpSpPr>
        <p:sp>
          <p:nvSpPr>
            <p:cNvPr id="8" name="Rectángulo: esquinas redondeadas 11">
              <a:extLst>
                <a:ext uri="{FF2B5EF4-FFF2-40B4-BE49-F238E27FC236}">
                  <a16:creationId xmlns:a16="http://schemas.microsoft.com/office/drawing/2014/main" id="{718C795D-56A1-4568-A1DA-92D09D7C4B07}"/>
                </a:ext>
              </a:extLst>
            </p:cNvPr>
            <p:cNvSpPr/>
            <p:nvPr/>
          </p:nvSpPr>
          <p:spPr>
            <a:xfrm>
              <a:off x="5594279" y="1889759"/>
              <a:ext cx="2152434" cy="4438015"/>
            </a:xfrm>
            <a:prstGeom prst="roundRect">
              <a:avLst>
                <a:gd name="adj" fmla="val 4027"/>
              </a:avLst>
            </a:prstGeom>
            <a:noFill/>
            <a:ln w="28575">
              <a:solidFill>
                <a:srgbClr val="D1666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2000" b="1">
                <a:solidFill>
                  <a:srgbClr val="D1666F"/>
                </a:solidFill>
              </a:endParaRPr>
            </a:p>
          </p:txBody>
        </p:sp>
        <p:sp>
          <p:nvSpPr>
            <p:cNvPr id="10" name="Rectangle: Rounded Corners 7">
              <a:extLst>
                <a:ext uri="{FF2B5EF4-FFF2-40B4-BE49-F238E27FC236}">
                  <a16:creationId xmlns:a16="http://schemas.microsoft.com/office/drawing/2014/main" id="{34498658-A961-4106-9FBB-6FF6CE171682}"/>
                </a:ext>
              </a:extLst>
            </p:cNvPr>
            <p:cNvSpPr/>
            <p:nvPr/>
          </p:nvSpPr>
          <p:spPr>
            <a:xfrm>
              <a:off x="5594279" y="1367450"/>
              <a:ext cx="2152434" cy="412075"/>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Energy sources</a:t>
              </a:r>
            </a:p>
          </p:txBody>
        </p:sp>
        <p:sp>
          <p:nvSpPr>
            <p:cNvPr id="98" name="Rectangle: Rounded Corners 97">
              <a:extLst>
                <a:ext uri="{FF2B5EF4-FFF2-40B4-BE49-F238E27FC236}">
                  <a16:creationId xmlns:a16="http://schemas.microsoft.com/office/drawing/2014/main" id="{C0A8F45B-626F-4D54-B31B-1B259BE277D4}"/>
                </a:ext>
              </a:extLst>
            </p:cNvPr>
            <p:cNvSpPr/>
            <p:nvPr/>
          </p:nvSpPr>
          <p:spPr>
            <a:xfrm>
              <a:off x="5760282" y="2957198"/>
              <a:ext cx="1898822" cy="261711"/>
            </a:xfrm>
            <a:prstGeom prst="roundRect">
              <a:avLst/>
            </a:prstGeom>
            <a:solidFill>
              <a:srgbClr val="D0C75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Solar Energy</a:t>
              </a:r>
            </a:p>
          </p:txBody>
        </p:sp>
        <p:pic>
          <p:nvPicPr>
            <p:cNvPr id="99" name="Graphic 98" descr="Solar Panels with solid fill">
              <a:extLst>
                <a:ext uri="{FF2B5EF4-FFF2-40B4-BE49-F238E27FC236}">
                  <a16:creationId xmlns:a16="http://schemas.microsoft.com/office/drawing/2014/main" id="{CBDE2340-D70F-4C10-A035-81E31E61D0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5520" y="1889136"/>
              <a:ext cx="1089307" cy="1089307"/>
            </a:xfrm>
            <a:prstGeom prst="rect">
              <a:avLst/>
            </a:prstGeom>
          </p:spPr>
        </p:pic>
        <p:pic>
          <p:nvPicPr>
            <p:cNvPr id="101" name="Graphic 100" descr="Atom with solid fill">
              <a:extLst>
                <a:ext uri="{FF2B5EF4-FFF2-40B4-BE49-F238E27FC236}">
                  <a16:creationId xmlns:a16="http://schemas.microsoft.com/office/drawing/2014/main" id="{731F61B3-FB32-4275-B201-29620A807B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02570" y="3321701"/>
              <a:ext cx="1148325" cy="1148325"/>
            </a:xfrm>
            <a:prstGeom prst="rect">
              <a:avLst/>
            </a:prstGeom>
          </p:spPr>
        </p:pic>
        <p:pic>
          <p:nvPicPr>
            <p:cNvPr id="103" name="Graphic 102" descr="Wind Turbines with solid fill">
              <a:extLst>
                <a:ext uri="{FF2B5EF4-FFF2-40B4-BE49-F238E27FC236}">
                  <a16:creationId xmlns:a16="http://schemas.microsoft.com/office/drawing/2014/main" id="{11B1EF90-CA51-4B2D-A3BD-4C94256A1C3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61050" y="4853017"/>
              <a:ext cx="1031363" cy="1031363"/>
            </a:xfrm>
            <a:prstGeom prst="rect">
              <a:avLst/>
            </a:prstGeom>
          </p:spPr>
        </p:pic>
        <p:sp>
          <p:nvSpPr>
            <p:cNvPr id="105" name="Rectangle: Rounded Corners 104">
              <a:extLst>
                <a:ext uri="{FF2B5EF4-FFF2-40B4-BE49-F238E27FC236}">
                  <a16:creationId xmlns:a16="http://schemas.microsoft.com/office/drawing/2014/main" id="{D1BF7562-F2BB-412B-B992-C95618116A08}"/>
                </a:ext>
              </a:extLst>
            </p:cNvPr>
            <p:cNvSpPr/>
            <p:nvPr/>
          </p:nvSpPr>
          <p:spPr>
            <a:xfrm>
              <a:off x="5760282" y="4440290"/>
              <a:ext cx="1898822" cy="261711"/>
            </a:xfrm>
            <a:prstGeom prst="roundRect">
              <a:avLst/>
            </a:prstGeom>
            <a:solidFill>
              <a:srgbClr val="A573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Nuclear Energy</a:t>
              </a:r>
            </a:p>
          </p:txBody>
        </p:sp>
        <p:sp>
          <p:nvSpPr>
            <p:cNvPr id="106" name="Rectangle: Rounded Corners 105">
              <a:extLst>
                <a:ext uri="{FF2B5EF4-FFF2-40B4-BE49-F238E27FC236}">
                  <a16:creationId xmlns:a16="http://schemas.microsoft.com/office/drawing/2014/main" id="{2F9708B7-F1E3-43C4-97EE-4DB1CBA1EE1F}"/>
                </a:ext>
              </a:extLst>
            </p:cNvPr>
            <p:cNvSpPr/>
            <p:nvPr/>
          </p:nvSpPr>
          <p:spPr>
            <a:xfrm>
              <a:off x="5721084" y="5912428"/>
              <a:ext cx="1898822" cy="261711"/>
            </a:xfrm>
            <a:prstGeom prst="roundRect">
              <a:avLst/>
            </a:prstGeom>
            <a:solidFill>
              <a:srgbClr val="4472C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Wind Energy</a:t>
              </a:r>
            </a:p>
          </p:txBody>
        </p:sp>
      </p:grpSp>
      <p:grpSp>
        <p:nvGrpSpPr>
          <p:cNvPr id="119" name="Group 118">
            <a:extLst>
              <a:ext uri="{FF2B5EF4-FFF2-40B4-BE49-F238E27FC236}">
                <a16:creationId xmlns:a16="http://schemas.microsoft.com/office/drawing/2014/main" id="{2F59093F-3B4B-4981-B4DD-3E5507F1E60E}"/>
              </a:ext>
            </a:extLst>
          </p:cNvPr>
          <p:cNvGrpSpPr/>
          <p:nvPr/>
        </p:nvGrpSpPr>
        <p:grpSpPr>
          <a:xfrm>
            <a:off x="8294043" y="1367450"/>
            <a:ext cx="3434965" cy="4960324"/>
            <a:chOff x="8294043" y="1367450"/>
            <a:chExt cx="3434965" cy="4960324"/>
          </a:xfrm>
        </p:grpSpPr>
        <p:sp>
          <p:nvSpPr>
            <p:cNvPr id="11" name="Rectángulo: esquinas redondeadas 11">
              <a:extLst>
                <a:ext uri="{FF2B5EF4-FFF2-40B4-BE49-F238E27FC236}">
                  <a16:creationId xmlns:a16="http://schemas.microsoft.com/office/drawing/2014/main" id="{5870BC60-60B4-461C-B48D-4B813E78EE95}"/>
                </a:ext>
              </a:extLst>
            </p:cNvPr>
            <p:cNvSpPr/>
            <p:nvPr/>
          </p:nvSpPr>
          <p:spPr>
            <a:xfrm>
              <a:off x="8306654" y="1889759"/>
              <a:ext cx="3422353" cy="4438015"/>
            </a:xfrm>
            <a:prstGeom prst="roundRect">
              <a:avLst>
                <a:gd name="adj" fmla="val 2475"/>
              </a:avLst>
            </a:prstGeom>
            <a:noFill/>
            <a:ln w="28575">
              <a:solidFill>
                <a:srgbClr val="BD803D"/>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GB" sz="2000">
                <a:solidFill>
                  <a:srgbClr val="169E84"/>
                </a:solidFill>
              </a:endParaRPr>
            </a:p>
            <a:p>
              <a:pPr algn="ctr"/>
              <a:endParaRPr lang="en-GB" sz="2000" b="1">
                <a:solidFill>
                  <a:srgbClr val="169E84"/>
                </a:solidFill>
              </a:endParaRPr>
            </a:p>
          </p:txBody>
        </p:sp>
        <p:sp>
          <p:nvSpPr>
            <p:cNvPr id="14" name="Rectangle: Rounded Corners 7">
              <a:extLst>
                <a:ext uri="{FF2B5EF4-FFF2-40B4-BE49-F238E27FC236}">
                  <a16:creationId xmlns:a16="http://schemas.microsoft.com/office/drawing/2014/main" id="{EB1ABBC6-F5D4-4B16-8874-6608F9F9C72A}"/>
                </a:ext>
              </a:extLst>
            </p:cNvPr>
            <p:cNvSpPr/>
            <p:nvPr/>
          </p:nvSpPr>
          <p:spPr>
            <a:xfrm>
              <a:off x="8294043" y="1367450"/>
              <a:ext cx="3434965" cy="412075"/>
            </a:xfrm>
            <a:prstGeom prst="roundRect">
              <a:avLst/>
            </a:prstGeom>
            <a:solidFill>
              <a:srgbClr val="CDA6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Construction Methods</a:t>
              </a:r>
            </a:p>
          </p:txBody>
        </p:sp>
        <p:pic>
          <p:nvPicPr>
            <p:cNvPr id="109" name="Picture 108" descr="Company name&#10;&#10;Description automatically generated">
              <a:extLst>
                <a:ext uri="{FF2B5EF4-FFF2-40B4-BE49-F238E27FC236}">
                  <a16:creationId xmlns:a16="http://schemas.microsoft.com/office/drawing/2014/main" id="{2F7B9D27-14E4-4917-838D-899BB8DC9600}"/>
                </a:ext>
              </a:extLst>
            </p:cNvPr>
            <p:cNvPicPr>
              <a:picLocks noChangeAspect="1"/>
            </p:cNvPicPr>
            <p:nvPr/>
          </p:nvPicPr>
          <p:blipFill rotWithShape="1">
            <a:blip r:embed="rId14"/>
            <a:srcRect l="1519" t="15046" r="67495" b="72123"/>
            <a:stretch/>
          </p:blipFill>
          <p:spPr>
            <a:xfrm>
              <a:off x="8573148" y="5054451"/>
              <a:ext cx="2960112" cy="830536"/>
            </a:xfrm>
            <a:prstGeom prst="rect">
              <a:avLst/>
            </a:prstGeom>
            <a:ln w="28575">
              <a:solidFill>
                <a:schemeClr val="bg1"/>
              </a:solidFill>
            </a:ln>
          </p:spPr>
        </p:pic>
        <p:pic>
          <p:nvPicPr>
            <p:cNvPr id="112" name="Picture 111">
              <a:extLst>
                <a:ext uri="{FF2B5EF4-FFF2-40B4-BE49-F238E27FC236}">
                  <a16:creationId xmlns:a16="http://schemas.microsoft.com/office/drawing/2014/main" id="{F3F84CDC-6890-44DA-BDAC-26F8B352DCBA}"/>
                </a:ext>
              </a:extLst>
            </p:cNvPr>
            <p:cNvPicPr>
              <a:picLocks noChangeAspect="1"/>
            </p:cNvPicPr>
            <p:nvPr/>
          </p:nvPicPr>
          <p:blipFill rotWithShape="1">
            <a:blip r:embed="rId15"/>
            <a:srcRect t="16744" b="25299"/>
            <a:stretch/>
          </p:blipFill>
          <p:spPr>
            <a:xfrm>
              <a:off x="8573148" y="3485043"/>
              <a:ext cx="2960112" cy="1116739"/>
            </a:xfrm>
            <a:prstGeom prst="rect">
              <a:avLst/>
            </a:prstGeom>
            <a:ln w="28575">
              <a:solidFill>
                <a:schemeClr val="bg1"/>
              </a:solidFill>
            </a:ln>
          </p:spPr>
        </p:pic>
        <p:pic>
          <p:nvPicPr>
            <p:cNvPr id="114" name="Picture 113">
              <a:extLst>
                <a:ext uri="{FF2B5EF4-FFF2-40B4-BE49-F238E27FC236}">
                  <a16:creationId xmlns:a16="http://schemas.microsoft.com/office/drawing/2014/main" id="{11D7F03A-6EBE-4203-9EBF-DFB4932537CA}"/>
                </a:ext>
              </a:extLst>
            </p:cNvPr>
            <p:cNvPicPr>
              <a:picLocks noChangeAspect="1"/>
            </p:cNvPicPr>
            <p:nvPr/>
          </p:nvPicPr>
          <p:blipFill rotWithShape="1">
            <a:blip r:embed="rId16">
              <a:extLst>
                <a:ext uri="{28A0092B-C50C-407E-A947-70E740481C1C}">
                  <a14:useLocalDpi xmlns:a14="http://schemas.microsoft.com/office/drawing/2010/main" val="0"/>
                </a:ext>
              </a:extLst>
            </a:blip>
            <a:srcRect l="63096" t="47503" b="31537"/>
            <a:stretch/>
          </p:blipFill>
          <p:spPr>
            <a:xfrm>
              <a:off x="8573148" y="2034398"/>
              <a:ext cx="2960112" cy="990785"/>
            </a:xfrm>
            <a:prstGeom prst="rect">
              <a:avLst/>
            </a:prstGeom>
            <a:ln w="28575">
              <a:solidFill>
                <a:schemeClr val="bg1"/>
              </a:solidFill>
            </a:ln>
          </p:spPr>
        </p:pic>
        <p:sp>
          <p:nvSpPr>
            <p:cNvPr id="116" name="Rectangle: Rounded Corners 115">
              <a:extLst>
                <a:ext uri="{FF2B5EF4-FFF2-40B4-BE49-F238E27FC236}">
                  <a16:creationId xmlns:a16="http://schemas.microsoft.com/office/drawing/2014/main" id="{3CEB5D46-5F1C-4259-9CA2-01FFD9397B47}"/>
                </a:ext>
              </a:extLst>
            </p:cNvPr>
            <p:cNvSpPr/>
            <p:nvPr/>
          </p:nvSpPr>
          <p:spPr>
            <a:xfrm>
              <a:off x="8573148" y="3098686"/>
              <a:ext cx="2960112" cy="261711"/>
            </a:xfrm>
            <a:prstGeom prst="roundRect">
              <a:avLst/>
            </a:prstGeom>
            <a:solidFill>
              <a:srgbClr val="9E8D6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Additive Manufacturing</a:t>
              </a:r>
            </a:p>
          </p:txBody>
        </p:sp>
        <p:sp>
          <p:nvSpPr>
            <p:cNvPr id="117" name="Rectangle: Rounded Corners 116">
              <a:extLst>
                <a:ext uri="{FF2B5EF4-FFF2-40B4-BE49-F238E27FC236}">
                  <a16:creationId xmlns:a16="http://schemas.microsoft.com/office/drawing/2014/main" id="{190159A3-482A-4F93-BADD-3E03E06EE461}"/>
                </a:ext>
              </a:extLst>
            </p:cNvPr>
            <p:cNvSpPr/>
            <p:nvPr/>
          </p:nvSpPr>
          <p:spPr>
            <a:xfrm>
              <a:off x="8573148" y="4670681"/>
              <a:ext cx="2960112" cy="261711"/>
            </a:xfrm>
            <a:prstGeom prst="roundRect">
              <a:avLst/>
            </a:prstGeom>
            <a:solidFill>
              <a:srgbClr val="9B9B9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Intelligent Construction</a:t>
              </a:r>
            </a:p>
          </p:txBody>
        </p:sp>
        <p:sp>
          <p:nvSpPr>
            <p:cNvPr id="118" name="Rectangle: Rounded Corners 117">
              <a:extLst>
                <a:ext uri="{FF2B5EF4-FFF2-40B4-BE49-F238E27FC236}">
                  <a16:creationId xmlns:a16="http://schemas.microsoft.com/office/drawing/2014/main" id="{E72ED70E-41EE-4D54-8EF8-208796B7A252}"/>
                </a:ext>
              </a:extLst>
            </p:cNvPr>
            <p:cNvSpPr/>
            <p:nvPr/>
          </p:nvSpPr>
          <p:spPr>
            <a:xfrm>
              <a:off x="8573148" y="5938433"/>
              <a:ext cx="2960112" cy="261711"/>
            </a:xfrm>
            <a:prstGeom prst="roundRect">
              <a:avLst/>
            </a:prstGeom>
            <a:solidFill>
              <a:srgbClr val="B05E2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Lava Casting</a:t>
              </a:r>
            </a:p>
          </p:txBody>
        </p:sp>
      </p:grpSp>
      <p:sp>
        <p:nvSpPr>
          <p:cNvPr id="31" name="TextBox 30">
            <a:extLst>
              <a:ext uri="{FF2B5EF4-FFF2-40B4-BE49-F238E27FC236}">
                <a16:creationId xmlns:a16="http://schemas.microsoft.com/office/drawing/2014/main" id="{BC719F5B-2957-40C0-94F8-69BC101A423E}"/>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[3]</a:t>
            </a:r>
            <a:endParaRPr lang="en-GB" b="1"/>
          </a:p>
        </p:txBody>
      </p:sp>
    </p:spTree>
    <p:extLst>
      <p:ext uri="{BB962C8B-B14F-4D97-AF65-F5344CB8AC3E}">
        <p14:creationId xmlns:p14="http://schemas.microsoft.com/office/powerpoint/2010/main" val="24933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D9F8E5FD-DE7C-492B-8229-802AB25ABED7}"/>
              </a:ext>
            </a:extLst>
          </p:cNvPr>
          <p:cNvSpPr txBox="1"/>
          <p:nvPr/>
        </p:nvSpPr>
        <p:spPr>
          <a:xfrm>
            <a:off x="1890469" y="464729"/>
            <a:ext cx="4094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Index</a:t>
            </a:r>
          </a:p>
        </p:txBody>
      </p:sp>
      <p:cxnSp>
        <p:nvCxnSpPr>
          <p:cNvPr id="9" name="Conector recto 5">
            <a:extLst>
              <a:ext uri="{FF2B5EF4-FFF2-40B4-BE49-F238E27FC236}">
                <a16:creationId xmlns:a16="http://schemas.microsoft.com/office/drawing/2014/main" id="{CE375D66-EFAA-4624-9ADA-331DC7691859}"/>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86FFC0CB-D4FD-4166-9F65-0A4893C7B0C3}"/>
              </a:ext>
            </a:extLst>
          </p:cNvPr>
          <p:cNvSpPr>
            <a:spLocks noGrp="1"/>
          </p:cNvSpPr>
          <p:nvPr>
            <p:ph type="sldNum" sz="quarter" idx="12"/>
          </p:nvPr>
        </p:nvSpPr>
        <p:spPr/>
        <p:txBody>
          <a:bodyPr/>
          <a:lstStyle/>
          <a:p>
            <a:fld id="{28844951-7827-47D4-8276-7DDE1FA7D85A}" type="slidenum">
              <a:rPr lang="en-US" smtClean="0"/>
              <a:t>2</a:t>
            </a:fld>
            <a:endParaRPr lang="en-US"/>
          </a:p>
        </p:txBody>
      </p:sp>
      <p:pic>
        <p:nvPicPr>
          <p:cNvPr id="7" name="Graphic 10" descr="Waxing Gibbous Moon outline">
            <a:extLst>
              <a:ext uri="{FF2B5EF4-FFF2-40B4-BE49-F238E27FC236}">
                <a16:creationId xmlns:a16="http://schemas.microsoft.com/office/drawing/2014/main" id="{32249E6C-703F-42AE-9123-8FBDA372C8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0370" y="4284268"/>
            <a:ext cx="1862919" cy="1862919"/>
          </a:xfrm>
          <a:prstGeom prst="rect">
            <a:avLst/>
          </a:prstGeom>
        </p:spPr>
      </p:pic>
      <p:pic>
        <p:nvPicPr>
          <p:cNvPr id="10" name="Graphic 4" descr="Mars outline">
            <a:extLst>
              <a:ext uri="{FF2B5EF4-FFF2-40B4-BE49-F238E27FC236}">
                <a16:creationId xmlns:a16="http://schemas.microsoft.com/office/drawing/2014/main" id="{099EBAB3-9D7D-4DAF-AE4C-A3EB640853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6298" y="1566081"/>
            <a:ext cx="1862919" cy="1862919"/>
          </a:xfrm>
          <a:prstGeom prst="rect">
            <a:avLst/>
          </a:prstGeom>
        </p:spPr>
      </p:pic>
      <p:pic>
        <p:nvPicPr>
          <p:cNvPr id="5" name="Gráfico 4" descr="Objetivo contorno">
            <a:extLst>
              <a:ext uri="{FF2B5EF4-FFF2-40B4-BE49-F238E27FC236}">
                <a16:creationId xmlns:a16="http://schemas.microsoft.com/office/drawing/2014/main" id="{1B727174-950D-4575-A887-57DDAA890B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6298" y="4196499"/>
            <a:ext cx="1862919" cy="1862919"/>
          </a:xfrm>
          <a:prstGeom prst="rect">
            <a:avLst/>
          </a:prstGeom>
        </p:spPr>
      </p:pic>
      <p:pic>
        <p:nvPicPr>
          <p:cNvPr id="12" name="Gráfico 11" descr="Portapapeles parcialmente comprobado contorno">
            <a:extLst>
              <a:ext uri="{FF2B5EF4-FFF2-40B4-BE49-F238E27FC236}">
                <a16:creationId xmlns:a16="http://schemas.microsoft.com/office/drawing/2014/main" id="{4335C439-870E-425F-9197-A35B641A62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0370" y="1522147"/>
            <a:ext cx="1862919" cy="1862919"/>
          </a:xfrm>
          <a:prstGeom prst="rect">
            <a:avLst/>
          </a:prstGeom>
        </p:spPr>
      </p:pic>
      <p:sp>
        <p:nvSpPr>
          <p:cNvPr id="14" name="CuadroTexto 13">
            <a:extLst>
              <a:ext uri="{FF2B5EF4-FFF2-40B4-BE49-F238E27FC236}">
                <a16:creationId xmlns:a16="http://schemas.microsoft.com/office/drawing/2014/main" id="{0CB56DD3-86D1-431A-A4DB-C77E15524C0B}"/>
              </a:ext>
            </a:extLst>
          </p:cNvPr>
          <p:cNvSpPr txBox="1"/>
          <p:nvPr/>
        </p:nvSpPr>
        <p:spPr>
          <a:xfrm>
            <a:off x="3712407" y="1596151"/>
            <a:ext cx="2272733" cy="1429622"/>
          </a:xfrm>
          <a:prstGeom prst="rect">
            <a:avLst/>
          </a:prstGeom>
          <a:noFill/>
        </p:spPr>
        <p:txBody>
          <a:bodyPr wrap="square">
            <a:spAutoFit/>
          </a:bodyPr>
          <a:lstStyle/>
          <a:p>
            <a:pPr marL="0" indent="0">
              <a:lnSpc>
                <a:spcPct val="150000"/>
              </a:lnSpc>
              <a:buNone/>
            </a:pPr>
            <a:r>
              <a:rPr lang="en-GB" sz="2000">
                <a:solidFill>
                  <a:srgbClr val="CDA655"/>
                </a:solidFill>
              </a:rPr>
              <a:t>1. </a:t>
            </a:r>
            <a:r>
              <a:rPr lang="en-GB" sz="2000" u="sng">
                <a:solidFill>
                  <a:schemeClr val="bg1"/>
                </a:solidFill>
              </a:rPr>
              <a:t>Introduction</a:t>
            </a:r>
          </a:p>
          <a:p>
            <a:pPr marL="0" indent="0">
              <a:lnSpc>
                <a:spcPct val="150000"/>
              </a:lnSpc>
              <a:buNone/>
            </a:pPr>
            <a:r>
              <a:rPr lang="en-GB" sz="2000">
                <a:solidFill>
                  <a:schemeClr val="bg1"/>
                </a:solidFill>
              </a:rPr>
              <a:t>ISRU vs Materials brought from Earth</a:t>
            </a:r>
          </a:p>
        </p:txBody>
      </p:sp>
      <p:sp>
        <p:nvSpPr>
          <p:cNvPr id="16" name="CuadroTexto 15">
            <a:extLst>
              <a:ext uri="{FF2B5EF4-FFF2-40B4-BE49-F238E27FC236}">
                <a16:creationId xmlns:a16="http://schemas.microsoft.com/office/drawing/2014/main" id="{8A8C8BBD-8961-443A-9FA4-E61FCD1586E0}"/>
              </a:ext>
            </a:extLst>
          </p:cNvPr>
          <p:cNvSpPr txBox="1"/>
          <p:nvPr/>
        </p:nvSpPr>
        <p:spPr>
          <a:xfrm>
            <a:off x="3712407" y="4284268"/>
            <a:ext cx="2904150" cy="1429622"/>
          </a:xfrm>
          <a:prstGeom prst="rect">
            <a:avLst/>
          </a:prstGeom>
          <a:noFill/>
        </p:spPr>
        <p:txBody>
          <a:bodyPr wrap="square">
            <a:spAutoFit/>
          </a:bodyPr>
          <a:lstStyle/>
          <a:p>
            <a:pPr marL="0" indent="0">
              <a:lnSpc>
                <a:spcPct val="150000"/>
              </a:lnSpc>
              <a:buNone/>
            </a:pPr>
            <a:r>
              <a:rPr lang="en-GB" sz="2000">
                <a:solidFill>
                  <a:srgbClr val="CDA655"/>
                </a:solidFill>
              </a:rPr>
              <a:t>2.</a:t>
            </a:r>
            <a:r>
              <a:rPr lang="en-GB" sz="2000">
                <a:solidFill>
                  <a:srgbClr val="D1666F"/>
                </a:solidFill>
              </a:rPr>
              <a:t> </a:t>
            </a:r>
            <a:r>
              <a:rPr lang="en-GB" sz="2000" u="sng">
                <a:solidFill>
                  <a:schemeClr val="bg1"/>
                </a:solidFill>
              </a:rPr>
              <a:t>Lunar architecture </a:t>
            </a:r>
            <a:r>
              <a:rPr lang="en-GB" sz="2000">
                <a:solidFill>
                  <a:schemeClr val="bg1"/>
                </a:solidFill>
              </a:rPr>
              <a:t>Materials, Manufacturing &amp; Construction </a:t>
            </a:r>
          </a:p>
        </p:txBody>
      </p:sp>
      <p:sp>
        <p:nvSpPr>
          <p:cNvPr id="18" name="CuadroTexto 17">
            <a:extLst>
              <a:ext uri="{FF2B5EF4-FFF2-40B4-BE49-F238E27FC236}">
                <a16:creationId xmlns:a16="http://schemas.microsoft.com/office/drawing/2014/main" id="{4FD7D2B2-60E5-43D7-8CE5-872D736C87F4}"/>
              </a:ext>
            </a:extLst>
          </p:cNvPr>
          <p:cNvSpPr txBox="1"/>
          <p:nvPr/>
        </p:nvSpPr>
        <p:spPr>
          <a:xfrm>
            <a:off x="8796661" y="1596151"/>
            <a:ext cx="2840624" cy="1429622"/>
          </a:xfrm>
          <a:prstGeom prst="rect">
            <a:avLst/>
          </a:prstGeom>
          <a:noFill/>
        </p:spPr>
        <p:txBody>
          <a:bodyPr wrap="square">
            <a:spAutoFit/>
          </a:bodyPr>
          <a:lstStyle/>
          <a:p>
            <a:pPr marL="0" indent="0">
              <a:lnSpc>
                <a:spcPct val="150000"/>
              </a:lnSpc>
              <a:buNone/>
            </a:pPr>
            <a:r>
              <a:rPr lang="en-GB" sz="2000">
                <a:solidFill>
                  <a:srgbClr val="CDA655"/>
                </a:solidFill>
                <a:cs typeface="Calibri"/>
              </a:rPr>
              <a:t>3. </a:t>
            </a:r>
            <a:r>
              <a:rPr lang="en-GB" sz="2000" u="sng">
                <a:solidFill>
                  <a:schemeClr val="bg1"/>
                </a:solidFill>
                <a:cs typeface="Calibri"/>
              </a:rPr>
              <a:t>Martian architecture</a:t>
            </a:r>
            <a:r>
              <a:rPr lang="en-GB" sz="2000">
                <a:solidFill>
                  <a:schemeClr val="bg1"/>
                </a:solidFill>
              </a:rPr>
              <a:t> Materials, Manufacturing &amp; Construction</a:t>
            </a:r>
          </a:p>
        </p:txBody>
      </p:sp>
      <p:sp>
        <p:nvSpPr>
          <p:cNvPr id="20" name="CuadroTexto 19">
            <a:extLst>
              <a:ext uri="{FF2B5EF4-FFF2-40B4-BE49-F238E27FC236}">
                <a16:creationId xmlns:a16="http://schemas.microsoft.com/office/drawing/2014/main" id="{3D6590CA-EEE3-4AE1-8F3D-E3E5F0DDBBB5}"/>
              </a:ext>
            </a:extLst>
          </p:cNvPr>
          <p:cNvSpPr txBox="1"/>
          <p:nvPr/>
        </p:nvSpPr>
        <p:spPr>
          <a:xfrm>
            <a:off x="8796661" y="4196499"/>
            <a:ext cx="2465788" cy="506292"/>
          </a:xfrm>
          <a:prstGeom prst="rect">
            <a:avLst/>
          </a:prstGeom>
          <a:noFill/>
        </p:spPr>
        <p:txBody>
          <a:bodyPr wrap="square">
            <a:spAutoFit/>
          </a:bodyPr>
          <a:lstStyle/>
          <a:p>
            <a:pPr marL="0" indent="0">
              <a:lnSpc>
                <a:spcPct val="150000"/>
              </a:lnSpc>
              <a:buNone/>
            </a:pPr>
            <a:r>
              <a:rPr lang="en-GB" sz="2000">
                <a:solidFill>
                  <a:srgbClr val="CDA655"/>
                </a:solidFill>
              </a:rPr>
              <a:t>4. </a:t>
            </a:r>
            <a:r>
              <a:rPr lang="en-GB" sz="2000" u="sng">
                <a:solidFill>
                  <a:schemeClr val="bg1"/>
                </a:solidFill>
              </a:rPr>
              <a:t>Conclusions</a:t>
            </a:r>
            <a:endParaRPr lang="en-GB" sz="2000" u="sng">
              <a:solidFill>
                <a:schemeClr val="bg1"/>
              </a:solidFill>
              <a:cs typeface="Calibri"/>
            </a:endParaRPr>
          </a:p>
        </p:txBody>
      </p:sp>
    </p:spTree>
    <p:extLst>
      <p:ext uri="{BB962C8B-B14F-4D97-AF65-F5344CB8AC3E}">
        <p14:creationId xmlns:p14="http://schemas.microsoft.com/office/powerpoint/2010/main" val="1396375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p:txBody>
          <a:bodyPr/>
          <a:lstStyle/>
          <a:p>
            <a:r>
              <a:rPr lang="en-GB" b="1"/>
              <a:t>Manufacturing and Processing Methods</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20</a:t>
            </a:fld>
            <a:endParaRPr lang="en-US"/>
          </a:p>
        </p:txBody>
      </p:sp>
      <p:pic>
        <p:nvPicPr>
          <p:cNvPr id="5" name="Picture 4" descr="Company name&#10;&#10;Description automatically generated">
            <a:extLst>
              <a:ext uri="{FF2B5EF4-FFF2-40B4-BE49-F238E27FC236}">
                <a16:creationId xmlns:a16="http://schemas.microsoft.com/office/drawing/2014/main" id="{A3F8EF20-6BDF-467C-A4C0-1B2896B75A10}"/>
              </a:ext>
            </a:extLst>
          </p:cNvPr>
          <p:cNvPicPr>
            <a:picLocks noChangeAspect="1"/>
          </p:cNvPicPr>
          <p:nvPr/>
        </p:nvPicPr>
        <p:blipFill rotWithShape="1">
          <a:blip r:embed="rId3"/>
          <a:srcRect l="845" r="66025" b="66908"/>
          <a:stretch/>
        </p:blipFill>
        <p:spPr>
          <a:xfrm>
            <a:off x="2128413" y="2042809"/>
            <a:ext cx="2984924" cy="2020143"/>
          </a:xfrm>
          <a:prstGeom prst="rect">
            <a:avLst/>
          </a:prstGeom>
        </p:spPr>
      </p:pic>
      <p:pic>
        <p:nvPicPr>
          <p:cNvPr id="6" name="Picture 5" descr="Company name&#10;&#10;Description automatically generated">
            <a:extLst>
              <a:ext uri="{FF2B5EF4-FFF2-40B4-BE49-F238E27FC236}">
                <a16:creationId xmlns:a16="http://schemas.microsoft.com/office/drawing/2014/main" id="{E634C049-652A-421F-A069-3D500A346A74}"/>
              </a:ext>
            </a:extLst>
          </p:cNvPr>
          <p:cNvPicPr>
            <a:picLocks noChangeAspect="1"/>
          </p:cNvPicPr>
          <p:nvPr/>
        </p:nvPicPr>
        <p:blipFill rotWithShape="1">
          <a:blip r:embed="rId3"/>
          <a:srcRect l="33720" r="33150" b="66908"/>
          <a:stretch/>
        </p:blipFill>
        <p:spPr>
          <a:xfrm>
            <a:off x="5236003" y="2042808"/>
            <a:ext cx="2984924" cy="2020143"/>
          </a:xfrm>
          <a:prstGeom prst="rect">
            <a:avLst/>
          </a:prstGeom>
        </p:spPr>
      </p:pic>
      <p:pic>
        <p:nvPicPr>
          <p:cNvPr id="7" name="Picture 6" descr="Company name&#10;&#10;Description automatically generated">
            <a:extLst>
              <a:ext uri="{FF2B5EF4-FFF2-40B4-BE49-F238E27FC236}">
                <a16:creationId xmlns:a16="http://schemas.microsoft.com/office/drawing/2014/main" id="{5621F005-CDC5-4C9A-8D54-FF16E9203296}"/>
              </a:ext>
            </a:extLst>
          </p:cNvPr>
          <p:cNvPicPr>
            <a:picLocks noChangeAspect="1"/>
          </p:cNvPicPr>
          <p:nvPr/>
        </p:nvPicPr>
        <p:blipFill rotWithShape="1">
          <a:blip r:embed="rId3"/>
          <a:srcRect l="66758" r="112" b="66908"/>
          <a:stretch/>
        </p:blipFill>
        <p:spPr>
          <a:xfrm>
            <a:off x="8343593" y="2042808"/>
            <a:ext cx="2984924" cy="2020143"/>
          </a:xfrm>
          <a:prstGeom prst="rect">
            <a:avLst/>
          </a:prstGeom>
        </p:spPr>
      </p:pic>
      <p:pic>
        <p:nvPicPr>
          <p:cNvPr id="8" name="Picture 7" descr="Company name&#10;&#10;Description automatically generated">
            <a:extLst>
              <a:ext uri="{FF2B5EF4-FFF2-40B4-BE49-F238E27FC236}">
                <a16:creationId xmlns:a16="http://schemas.microsoft.com/office/drawing/2014/main" id="{E7594E30-42F5-4566-A656-181F6C467290}"/>
              </a:ext>
            </a:extLst>
          </p:cNvPr>
          <p:cNvPicPr>
            <a:picLocks noChangeAspect="1"/>
          </p:cNvPicPr>
          <p:nvPr/>
        </p:nvPicPr>
        <p:blipFill rotWithShape="1">
          <a:blip r:embed="rId3"/>
          <a:srcRect l="845" t="32826" r="66025" b="34082"/>
          <a:stretch/>
        </p:blipFill>
        <p:spPr>
          <a:xfrm>
            <a:off x="2128413" y="4228290"/>
            <a:ext cx="2984924" cy="2020143"/>
          </a:xfrm>
          <a:prstGeom prst="rect">
            <a:avLst/>
          </a:prstGeom>
        </p:spPr>
      </p:pic>
      <p:pic>
        <p:nvPicPr>
          <p:cNvPr id="9" name="Picture 8" descr="Company name&#10;&#10;Description automatically generated">
            <a:extLst>
              <a:ext uri="{FF2B5EF4-FFF2-40B4-BE49-F238E27FC236}">
                <a16:creationId xmlns:a16="http://schemas.microsoft.com/office/drawing/2014/main" id="{91500D04-BA13-446E-9BEB-9BB116B770BA}"/>
              </a:ext>
            </a:extLst>
          </p:cNvPr>
          <p:cNvPicPr>
            <a:picLocks noChangeAspect="1"/>
          </p:cNvPicPr>
          <p:nvPr/>
        </p:nvPicPr>
        <p:blipFill rotWithShape="1">
          <a:blip r:embed="rId3"/>
          <a:srcRect l="33867" t="32858" r="33003" b="34050"/>
          <a:stretch/>
        </p:blipFill>
        <p:spPr>
          <a:xfrm>
            <a:off x="5236003" y="4228290"/>
            <a:ext cx="2984924" cy="2020143"/>
          </a:xfrm>
          <a:prstGeom prst="rect">
            <a:avLst/>
          </a:prstGeom>
        </p:spPr>
      </p:pic>
      <p:pic>
        <p:nvPicPr>
          <p:cNvPr id="10" name="Picture 9" descr="Company name&#10;&#10;Description automatically generated">
            <a:extLst>
              <a:ext uri="{FF2B5EF4-FFF2-40B4-BE49-F238E27FC236}">
                <a16:creationId xmlns:a16="http://schemas.microsoft.com/office/drawing/2014/main" id="{DDD4F30C-1812-4EAF-8D0F-AFB6A563E3E1}"/>
              </a:ext>
            </a:extLst>
          </p:cNvPr>
          <p:cNvPicPr>
            <a:picLocks noChangeAspect="1"/>
          </p:cNvPicPr>
          <p:nvPr/>
        </p:nvPicPr>
        <p:blipFill rotWithShape="1">
          <a:blip r:embed="rId3"/>
          <a:srcRect l="66870" t="32774" b="34134"/>
          <a:stretch/>
        </p:blipFill>
        <p:spPr>
          <a:xfrm>
            <a:off x="8343593" y="4228290"/>
            <a:ext cx="2984924" cy="2020143"/>
          </a:xfrm>
          <a:prstGeom prst="rect">
            <a:avLst/>
          </a:prstGeom>
        </p:spPr>
      </p:pic>
      <p:sp>
        <p:nvSpPr>
          <p:cNvPr id="11" name="Rectangle: Rounded Corners 10">
            <a:extLst>
              <a:ext uri="{FF2B5EF4-FFF2-40B4-BE49-F238E27FC236}">
                <a16:creationId xmlns:a16="http://schemas.microsoft.com/office/drawing/2014/main" id="{0AF820EB-CB4B-4FB2-8E8C-646754FFE2F7}"/>
              </a:ext>
            </a:extLst>
          </p:cNvPr>
          <p:cNvSpPr/>
          <p:nvPr/>
        </p:nvSpPr>
        <p:spPr>
          <a:xfrm>
            <a:off x="1689838" y="1413645"/>
            <a:ext cx="10077253" cy="412075"/>
          </a:xfrm>
          <a:prstGeom prst="roundRect">
            <a:avLst/>
          </a:prstGeom>
          <a:solidFill>
            <a:srgbClr val="5E463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Lava Casting</a:t>
            </a:r>
          </a:p>
        </p:txBody>
      </p:sp>
      <p:sp>
        <p:nvSpPr>
          <p:cNvPr id="12" name="TextBox 11">
            <a:extLst>
              <a:ext uri="{FF2B5EF4-FFF2-40B4-BE49-F238E27FC236}">
                <a16:creationId xmlns:a16="http://schemas.microsoft.com/office/drawing/2014/main" id="{D324548B-1786-42FF-879D-364149C2ADDE}"/>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s-ES" b="1">
                <a:solidFill>
                  <a:schemeClr val="bg1"/>
                </a:solidFill>
                <a:latin typeface="Calibri" panose="020F0502020204030204" pitchFamily="34" charset="0"/>
                <a:ea typeface="Calibri" panose="020F0502020204030204" pitchFamily="34" charset="0"/>
                <a:cs typeface="Calibri" panose="020F0502020204030204" pitchFamily="34" charset="0"/>
              </a:rPr>
              <a:t>6</a:t>
            </a:r>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GB" b="1"/>
          </a:p>
        </p:txBody>
      </p:sp>
    </p:spTree>
    <p:extLst>
      <p:ext uri="{BB962C8B-B14F-4D97-AF65-F5344CB8AC3E}">
        <p14:creationId xmlns:p14="http://schemas.microsoft.com/office/powerpoint/2010/main" val="62798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p:txBody>
          <a:bodyPr/>
          <a:lstStyle/>
          <a:p>
            <a:r>
              <a:rPr lang="en-GB" b="1"/>
              <a:t>Manufacturing and Processing Methods</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21</a:t>
            </a:fld>
            <a:endParaRPr lang="en-US"/>
          </a:p>
        </p:txBody>
      </p:sp>
      <p:sp>
        <p:nvSpPr>
          <p:cNvPr id="11" name="Rectangle: Rounded Corners 10">
            <a:extLst>
              <a:ext uri="{FF2B5EF4-FFF2-40B4-BE49-F238E27FC236}">
                <a16:creationId xmlns:a16="http://schemas.microsoft.com/office/drawing/2014/main" id="{0AF820EB-CB4B-4FB2-8E8C-646754FFE2F7}"/>
              </a:ext>
            </a:extLst>
          </p:cNvPr>
          <p:cNvSpPr/>
          <p:nvPr/>
        </p:nvSpPr>
        <p:spPr>
          <a:xfrm>
            <a:off x="1689838" y="1413645"/>
            <a:ext cx="10077253" cy="412075"/>
          </a:xfrm>
          <a:prstGeom prst="roundRect">
            <a:avLst/>
          </a:prstGeom>
          <a:solidFill>
            <a:srgbClr val="6C6B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Martian Concrete</a:t>
            </a:r>
          </a:p>
        </p:txBody>
      </p:sp>
      <p:sp>
        <p:nvSpPr>
          <p:cNvPr id="5" name="Rectangle: Rounded Corners 7">
            <a:extLst>
              <a:ext uri="{FF2B5EF4-FFF2-40B4-BE49-F238E27FC236}">
                <a16:creationId xmlns:a16="http://schemas.microsoft.com/office/drawing/2014/main" id="{3D8ACCCA-462D-4FF8-A353-FF54E2BF4268}"/>
              </a:ext>
            </a:extLst>
          </p:cNvPr>
          <p:cNvSpPr/>
          <p:nvPr/>
        </p:nvSpPr>
        <p:spPr>
          <a:xfrm>
            <a:off x="1633356" y="2138002"/>
            <a:ext cx="4172483" cy="1572706"/>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endParaRPr lang="en-GB" sz="2000" b="1"/>
          </a:p>
          <a:p>
            <a:pPr marL="0" indent="0" algn="ctr">
              <a:buNone/>
            </a:pPr>
            <a:r>
              <a:rPr lang="en-GB" sz="2000" b="1"/>
              <a:t>CONCRETE</a:t>
            </a:r>
          </a:p>
          <a:p>
            <a:pPr marL="0" indent="0" algn="ctr">
              <a:buNone/>
            </a:pPr>
            <a:endParaRPr lang="en-GB" sz="2000" b="1"/>
          </a:p>
          <a:p>
            <a:pPr marL="0" indent="0" algn="ctr">
              <a:buNone/>
            </a:pPr>
            <a:r>
              <a:rPr lang="en-GB" sz="2000" b="1"/>
              <a:t>+</a:t>
            </a:r>
          </a:p>
          <a:p>
            <a:pPr marL="0" indent="0" algn="ctr">
              <a:buNone/>
            </a:pPr>
            <a:endParaRPr lang="en-GB" sz="2000" b="1"/>
          </a:p>
        </p:txBody>
      </p:sp>
      <p:sp>
        <p:nvSpPr>
          <p:cNvPr id="6" name="Rectangle: Rounded Corners 7">
            <a:extLst>
              <a:ext uri="{FF2B5EF4-FFF2-40B4-BE49-F238E27FC236}">
                <a16:creationId xmlns:a16="http://schemas.microsoft.com/office/drawing/2014/main" id="{96DD56F8-2392-4AD5-A2DC-60D29D4DDEED}"/>
              </a:ext>
            </a:extLst>
          </p:cNvPr>
          <p:cNvSpPr/>
          <p:nvPr/>
        </p:nvSpPr>
        <p:spPr>
          <a:xfrm>
            <a:off x="3898750" y="2991408"/>
            <a:ext cx="1648723" cy="489611"/>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Aggregate</a:t>
            </a:r>
            <a:endParaRPr lang="en-GB" sz="2400" b="1"/>
          </a:p>
        </p:txBody>
      </p:sp>
      <p:sp>
        <p:nvSpPr>
          <p:cNvPr id="7" name="Rectangle: Rounded Corners 7">
            <a:extLst>
              <a:ext uri="{FF2B5EF4-FFF2-40B4-BE49-F238E27FC236}">
                <a16:creationId xmlns:a16="http://schemas.microsoft.com/office/drawing/2014/main" id="{E798DA0F-B568-4F21-9637-7871DD8F79F7}"/>
              </a:ext>
            </a:extLst>
          </p:cNvPr>
          <p:cNvSpPr/>
          <p:nvPr/>
        </p:nvSpPr>
        <p:spPr>
          <a:xfrm>
            <a:off x="1886959" y="2986328"/>
            <a:ext cx="1648722" cy="489611"/>
          </a:xfrm>
          <a:prstGeom prst="roundRect">
            <a:avLst/>
          </a:prstGeom>
          <a:solidFill>
            <a:srgbClr val="CDA6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000" b="1"/>
              <a:t>Binder</a:t>
            </a:r>
          </a:p>
        </p:txBody>
      </p:sp>
      <p:pic>
        <p:nvPicPr>
          <p:cNvPr id="8" name="Picture 27">
            <a:extLst>
              <a:ext uri="{FF2B5EF4-FFF2-40B4-BE49-F238E27FC236}">
                <a16:creationId xmlns:a16="http://schemas.microsoft.com/office/drawing/2014/main" id="{D638AF01-9D88-458F-BAAE-D7CFFE7C6258}"/>
              </a:ext>
            </a:extLst>
          </p:cNvPr>
          <p:cNvPicPr>
            <a:picLocks noChangeAspect="1"/>
          </p:cNvPicPr>
          <p:nvPr/>
        </p:nvPicPr>
        <p:blipFill>
          <a:blip r:embed="rId3"/>
          <a:stretch>
            <a:fillRect/>
          </a:stretch>
        </p:blipFill>
        <p:spPr>
          <a:xfrm>
            <a:off x="6728464" y="2295976"/>
            <a:ext cx="1497636" cy="1433360"/>
          </a:xfrm>
          <a:prstGeom prst="rect">
            <a:avLst/>
          </a:prstGeom>
        </p:spPr>
      </p:pic>
      <p:cxnSp>
        <p:nvCxnSpPr>
          <p:cNvPr id="9" name="Straight Arrow Connector 3">
            <a:extLst>
              <a:ext uri="{FF2B5EF4-FFF2-40B4-BE49-F238E27FC236}">
                <a16:creationId xmlns:a16="http://schemas.microsoft.com/office/drawing/2014/main" id="{33915DA3-3F96-4DFE-9A7E-7A0846BB22B0}"/>
              </a:ext>
            </a:extLst>
          </p:cNvPr>
          <p:cNvCxnSpPr>
            <a:cxnSpLocks/>
          </p:cNvCxnSpPr>
          <p:nvPr/>
        </p:nvCxnSpPr>
        <p:spPr>
          <a:xfrm>
            <a:off x="5703672" y="3238203"/>
            <a:ext cx="784655" cy="0"/>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3">
            <a:extLst>
              <a:ext uri="{FF2B5EF4-FFF2-40B4-BE49-F238E27FC236}">
                <a16:creationId xmlns:a16="http://schemas.microsoft.com/office/drawing/2014/main" id="{1EA8A5DF-0EE9-4B72-AE28-334832252B38}"/>
              </a:ext>
            </a:extLst>
          </p:cNvPr>
          <p:cNvCxnSpPr>
            <a:cxnSpLocks/>
          </p:cNvCxnSpPr>
          <p:nvPr/>
        </p:nvCxnSpPr>
        <p:spPr>
          <a:xfrm>
            <a:off x="2690227" y="3627120"/>
            <a:ext cx="0" cy="914400"/>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DA944442-6C7B-455F-94A8-8F43FBA35E49}"/>
              </a:ext>
            </a:extLst>
          </p:cNvPr>
          <p:cNvPicPr>
            <a:picLocks noChangeAspect="1"/>
          </p:cNvPicPr>
          <p:nvPr/>
        </p:nvPicPr>
        <p:blipFill rotWithShape="1">
          <a:blip r:embed="rId4"/>
          <a:srcRect l="52593" r="579" b="75465"/>
          <a:stretch/>
        </p:blipFill>
        <p:spPr>
          <a:xfrm>
            <a:off x="1611984" y="5598461"/>
            <a:ext cx="3321892" cy="806897"/>
          </a:xfrm>
          <a:prstGeom prst="rect">
            <a:avLst/>
          </a:prstGeom>
        </p:spPr>
      </p:pic>
      <p:grpSp>
        <p:nvGrpSpPr>
          <p:cNvPr id="20" name="Group 118">
            <a:extLst>
              <a:ext uri="{FF2B5EF4-FFF2-40B4-BE49-F238E27FC236}">
                <a16:creationId xmlns:a16="http://schemas.microsoft.com/office/drawing/2014/main" id="{EACED574-118C-4297-8FB0-B8C046A2E462}"/>
              </a:ext>
            </a:extLst>
          </p:cNvPr>
          <p:cNvGrpSpPr/>
          <p:nvPr/>
        </p:nvGrpSpPr>
        <p:grpSpPr>
          <a:xfrm>
            <a:off x="8406905" y="1907417"/>
            <a:ext cx="3352311" cy="4440678"/>
            <a:chOff x="8294043" y="1367450"/>
            <a:chExt cx="3434965" cy="4960324"/>
          </a:xfrm>
        </p:grpSpPr>
        <p:sp>
          <p:nvSpPr>
            <p:cNvPr id="21" name="Rectángulo: esquinas redondeadas 11">
              <a:extLst>
                <a:ext uri="{FF2B5EF4-FFF2-40B4-BE49-F238E27FC236}">
                  <a16:creationId xmlns:a16="http://schemas.microsoft.com/office/drawing/2014/main" id="{438212A7-F810-414E-9670-AFC9BA3012FB}"/>
                </a:ext>
              </a:extLst>
            </p:cNvPr>
            <p:cNvSpPr/>
            <p:nvPr/>
          </p:nvSpPr>
          <p:spPr>
            <a:xfrm>
              <a:off x="8306654" y="1889759"/>
              <a:ext cx="3422353" cy="4438015"/>
            </a:xfrm>
            <a:prstGeom prst="roundRect">
              <a:avLst>
                <a:gd name="adj" fmla="val 2475"/>
              </a:avLst>
            </a:prstGeom>
            <a:noFill/>
            <a:ln w="28575">
              <a:solidFill>
                <a:srgbClr val="BD803D"/>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en-GB" sz="2000">
                <a:solidFill>
                  <a:srgbClr val="169E84"/>
                </a:solidFill>
              </a:endParaRPr>
            </a:p>
            <a:p>
              <a:pPr algn="ctr"/>
              <a:endParaRPr lang="en-GB" sz="2000" b="1">
                <a:solidFill>
                  <a:srgbClr val="169E84"/>
                </a:solidFill>
              </a:endParaRPr>
            </a:p>
          </p:txBody>
        </p:sp>
        <p:sp>
          <p:nvSpPr>
            <p:cNvPr id="22" name="Rectangle: Rounded Corners 7">
              <a:extLst>
                <a:ext uri="{FF2B5EF4-FFF2-40B4-BE49-F238E27FC236}">
                  <a16:creationId xmlns:a16="http://schemas.microsoft.com/office/drawing/2014/main" id="{3EE43CB1-106F-4B22-BE34-9E6DA26127E7}"/>
                </a:ext>
              </a:extLst>
            </p:cNvPr>
            <p:cNvSpPr/>
            <p:nvPr/>
          </p:nvSpPr>
          <p:spPr>
            <a:xfrm>
              <a:off x="8294043" y="1367450"/>
              <a:ext cx="3434965" cy="412075"/>
            </a:xfrm>
            <a:prstGeom prst="roundRect">
              <a:avLst/>
            </a:prstGeom>
            <a:solidFill>
              <a:srgbClr val="CDA6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sz="2400" b="1"/>
                <a:t>Take into account</a:t>
              </a:r>
            </a:p>
          </p:txBody>
        </p:sp>
      </p:grpSp>
      <p:pic>
        <p:nvPicPr>
          <p:cNvPr id="30" name="Imagen 29">
            <a:extLst>
              <a:ext uri="{FF2B5EF4-FFF2-40B4-BE49-F238E27FC236}">
                <a16:creationId xmlns:a16="http://schemas.microsoft.com/office/drawing/2014/main" id="{51F0703A-95A7-45DB-9277-1253AF0B021B}"/>
              </a:ext>
            </a:extLst>
          </p:cNvPr>
          <p:cNvPicPr>
            <a:picLocks noChangeAspect="1"/>
          </p:cNvPicPr>
          <p:nvPr/>
        </p:nvPicPr>
        <p:blipFill rotWithShape="1">
          <a:blip r:embed="rId4"/>
          <a:srcRect l="2779" t="74682" r="50462" b="569"/>
          <a:stretch/>
        </p:blipFill>
        <p:spPr>
          <a:xfrm>
            <a:off x="4933876" y="5597992"/>
            <a:ext cx="3292223" cy="807837"/>
          </a:xfrm>
          <a:prstGeom prst="rect">
            <a:avLst/>
          </a:prstGeom>
        </p:spPr>
      </p:pic>
      <p:pic>
        <p:nvPicPr>
          <p:cNvPr id="17" name="Imagen 16">
            <a:extLst>
              <a:ext uri="{FF2B5EF4-FFF2-40B4-BE49-F238E27FC236}">
                <a16:creationId xmlns:a16="http://schemas.microsoft.com/office/drawing/2014/main" id="{B554D7DB-E08F-4AB9-AFDF-963A302B0777}"/>
              </a:ext>
            </a:extLst>
          </p:cNvPr>
          <p:cNvPicPr>
            <a:picLocks noChangeAspect="1"/>
          </p:cNvPicPr>
          <p:nvPr/>
        </p:nvPicPr>
        <p:blipFill rotWithShape="1">
          <a:blip r:embed="rId4"/>
          <a:srcRect l="3148" r="50000" b="75664"/>
          <a:stretch/>
        </p:blipFill>
        <p:spPr>
          <a:xfrm>
            <a:off x="1611985" y="4808690"/>
            <a:ext cx="3321892" cy="799932"/>
          </a:xfrm>
          <a:prstGeom prst="rect">
            <a:avLst/>
          </a:prstGeom>
        </p:spPr>
      </p:pic>
      <p:pic>
        <p:nvPicPr>
          <p:cNvPr id="34" name="Imagen 33">
            <a:extLst>
              <a:ext uri="{FF2B5EF4-FFF2-40B4-BE49-F238E27FC236}">
                <a16:creationId xmlns:a16="http://schemas.microsoft.com/office/drawing/2014/main" id="{E7722BDC-363E-486B-93C5-FE77C133F864}"/>
              </a:ext>
            </a:extLst>
          </p:cNvPr>
          <p:cNvPicPr>
            <a:picLocks noChangeAspect="1"/>
          </p:cNvPicPr>
          <p:nvPr/>
        </p:nvPicPr>
        <p:blipFill rotWithShape="1">
          <a:blip r:embed="rId4"/>
          <a:srcRect l="3241" t="50000" r="50000" b="25533"/>
          <a:stretch/>
        </p:blipFill>
        <p:spPr>
          <a:xfrm>
            <a:off x="4928576" y="4801024"/>
            <a:ext cx="3297524" cy="799932"/>
          </a:xfrm>
          <a:prstGeom prst="rect">
            <a:avLst/>
          </a:prstGeom>
        </p:spPr>
      </p:pic>
      <p:sp>
        <p:nvSpPr>
          <p:cNvPr id="40" name="Rectangle: Rounded Corners 19">
            <a:extLst>
              <a:ext uri="{FF2B5EF4-FFF2-40B4-BE49-F238E27FC236}">
                <a16:creationId xmlns:a16="http://schemas.microsoft.com/office/drawing/2014/main" id="{041065D9-8C53-4E3F-A2CF-3D6D30EDED8F}"/>
              </a:ext>
            </a:extLst>
          </p:cNvPr>
          <p:cNvSpPr/>
          <p:nvPr/>
        </p:nvSpPr>
        <p:spPr>
          <a:xfrm>
            <a:off x="8694346" y="3889973"/>
            <a:ext cx="2777421" cy="412075"/>
          </a:xfrm>
          <a:prstGeom prst="roundRect">
            <a:avLst/>
          </a:prstGeom>
          <a:solidFill>
            <a:srgbClr val="A573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b="1"/>
              <a:t>Air content</a:t>
            </a:r>
          </a:p>
        </p:txBody>
      </p:sp>
      <p:sp>
        <p:nvSpPr>
          <p:cNvPr id="41" name="Rectangle: Rounded Corners 19">
            <a:extLst>
              <a:ext uri="{FF2B5EF4-FFF2-40B4-BE49-F238E27FC236}">
                <a16:creationId xmlns:a16="http://schemas.microsoft.com/office/drawing/2014/main" id="{82E7F7C3-55B1-4B03-B140-6CFCF9DC76C0}"/>
              </a:ext>
            </a:extLst>
          </p:cNvPr>
          <p:cNvSpPr/>
          <p:nvPr/>
        </p:nvSpPr>
        <p:spPr>
          <a:xfrm>
            <a:off x="8694346" y="5225276"/>
            <a:ext cx="2777421" cy="412075"/>
          </a:xfrm>
          <a:prstGeom prst="roundRect">
            <a:avLst/>
          </a:prstGeom>
          <a:solidFill>
            <a:srgbClr val="A573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b="1"/>
              <a:t>Curing</a:t>
            </a:r>
          </a:p>
        </p:txBody>
      </p:sp>
      <p:sp>
        <p:nvSpPr>
          <p:cNvPr id="42" name="Rectangle: Rounded Corners 19">
            <a:extLst>
              <a:ext uri="{FF2B5EF4-FFF2-40B4-BE49-F238E27FC236}">
                <a16:creationId xmlns:a16="http://schemas.microsoft.com/office/drawing/2014/main" id="{7CDB3B2B-AC50-4B2F-B371-E01C74771D66}"/>
              </a:ext>
            </a:extLst>
          </p:cNvPr>
          <p:cNvSpPr/>
          <p:nvPr/>
        </p:nvSpPr>
        <p:spPr>
          <a:xfrm>
            <a:off x="8694347" y="2718317"/>
            <a:ext cx="2777421" cy="412075"/>
          </a:xfrm>
          <a:prstGeom prst="roundRect">
            <a:avLst/>
          </a:prstGeom>
          <a:solidFill>
            <a:srgbClr val="A573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GB" b="1"/>
              <a:t>Mixing and casting</a:t>
            </a:r>
          </a:p>
        </p:txBody>
      </p:sp>
      <p:sp>
        <p:nvSpPr>
          <p:cNvPr id="43" name="CuadroTexto 42">
            <a:extLst>
              <a:ext uri="{FF2B5EF4-FFF2-40B4-BE49-F238E27FC236}">
                <a16:creationId xmlns:a16="http://schemas.microsoft.com/office/drawing/2014/main" id="{B4033B6A-4668-42BE-8222-9D49B4CDA25A}"/>
              </a:ext>
            </a:extLst>
          </p:cNvPr>
          <p:cNvSpPr txBox="1"/>
          <p:nvPr/>
        </p:nvSpPr>
        <p:spPr>
          <a:xfrm>
            <a:off x="8694348" y="3257788"/>
            <a:ext cx="2777420" cy="369332"/>
          </a:xfrm>
          <a:prstGeom prst="rect">
            <a:avLst/>
          </a:prstGeom>
          <a:noFill/>
        </p:spPr>
        <p:txBody>
          <a:bodyPr wrap="square" rtlCol="0">
            <a:spAutoFit/>
          </a:bodyPr>
          <a:lstStyle/>
          <a:p>
            <a:pPr algn="ctr"/>
            <a:r>
              <a:rPr lang="es-ES" err="1">
                <a:solidFill>
                  <a:schemeClr val="bg1"/>
                </a:solidFill>
              </a:rPr>
              <a:t>Gravity</a:t>
            </a:r>
            <a:endParaRPr lang="es-ES">
              <a:solidFill>
                <a:schemeClr val="bg1"/>
              </a:solidFill>
            </a:endParaRPr>
          </a:p>
        </p:txBody>
      </p:sp>
      <p:sp>
        <p:nvSpPr>
          <p:cNvPr id="44" name="CuadroTexto 43">
            <a:extLst>
              <a:ext uri="{FF2B5EF4-FFF2-40B4-BE49-F238E27FC236}">
                <a16:creationId xmlns:a16="http://schemas.microsoft.com/office/drawing/2014/main" id="{41B37AA9-73CC-427C-8526-7BA63C24CAD6}"/>
              </a:ext>
            </a:extLst>
          </p:cNvPr>
          <p:cNvSpPr txBox="1"/>
          <p:nvPr/>
        </p:nvSpPr>
        <p:spPr>
          <a:xfrm>
            <a:off x="8694347" y="5736037"/>
            <a:ext cx="2777420" cy="369332"/>
          </a:xfrm>
          <a:prstGeom prst="rect">
            <a:avLst/>
          </a:prstGeom>
          <a:noFill/>
        </p:spPr>
        <p:txBody>
          <a:bodyPr wrap="square" rtlCol="0">
            <a:spAutoFit/>
          </a:bodyPr>
          <a:lstStyle/>
          <a:p>
            <a:pPr algn="ctr"/>
            <a:r>
              <a:rPr lang="es-ES">
                <a:solidFill>
                  <a:schemeClr val="bg1"/>
                </a:solidFill>
              </a:rPr>
              <a:t>Low </a:t>
            </a:r>
            <a:r>
              <a:rPr lang="es-ES" err="1">
                <a:solidFill>
                  <a:schemeClr val="bg1"/>
                </a:solidFill>
              </a:rPr>
              <a:t>temperatures</a:t>
            </a:r>
            <a:endParaRPr lang="es-ES">
              <a:solidFill>
                <a:schemeClr val="bg1"/>
              </a:solidFill>
            </a:endParaRPr>
          </a:p>
        </p:txBody>
      </p:sp>
      <p:sp>
        <p:nvSpPr>
          <p:cNvPr id="45" name="CuadroTexto 44">
            <a:extLst>
              <a:ext uri="{FF2B5EF4-FFF2-40B4-BE49-F238E27FC236}">
                <a16:creationId xmlns:a16="http://schemas.microsoft.com/office/drawing/2014/main" id="{4BC6484D-15FD-40D9-89F1-253B0ADA978A}"/>
              </a:ext>
            </a:extLst>
          </p:cNvPr>
          <p:cNvSpPr txBox="1"/>
          <p:nvPr/>
        </p:nvSpPr>
        <p:spPr>
          <a:xfrm>
            <a:off x="8694347" y="4439358"/>
            <a:ext cx="2777420" cy="369332"/>
          </a:xfrm>
          <a:prstGeom prst="rect">
            <a:avLst/>
          </a:prstGeom>
          <a:noFill/>
        </p:spPr>
        <p:txBody>
          <a:bodyPr wrap="square" rtlCol="0">
            <a:spAutoFit/>
          </a:bodyPr>
          <a:lstStyle/>
          <a:p>
            <a:pPr algn="ctr"/>
            <a:r>
              <a:rPr lang="es-ES">
                <a:solidFill>
                  <a:schemeClr val="bg1"/>
                </a:solidFill>
              </a:rPr>
              <a:t>Fine </a:t>
            </a:r>
            <a:r>
              <a:rPr lang="es-ES" err="1">
                <a:solidFill>
                  <a:schemeClr val="bg1"/>
                </a:solidFill>
              </a:rPr>
              <a:t>bubbles</a:t>
            </a:r>
            <a:endParaRPr lang="es-ES">
              <a:solidFill>
                <a:schemeClr val="bg1"/>
              </a:solidFill>
            </a:endParaRPr>
          </a:p>
        </p:txBody>
      </p:sp>
      <p:sp>
        <p:nvSpPr>
          <p:cNvPr id="24" name="TextBox 23">
            <a:extLst>
              <a:ext uri="{FF2B5EF4-FFF2-40B4-BE49-F238E27FC236}">
                <a16:creationId xmlns:a16="http://schemas.microsoft.com/office/drawing/2014/main" id="{46817F9E-B8F4-40E5-AC1D-EEAF22C64ABB}"/>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[11]</a:t>
            </a:r>
            <a:endParaRPr lang="en-GB" b="1"/>
          </a:p>
        </p:txBody>
      </p:sp>
    </p:spTree>
    <p:extLst>
      <p:ext uri="{BB962C8B-B14F-4D97-AF65-F5344CB8AC3E}">
        <p14:creationId xmlns:p14="http://schemas.microsoft.com/office/powerpoint/2010/main" val="409248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Martian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22</a:t>
            </a:fld>
            <a:endParaRPr lang="en-US"/>
          </a:p>
        </p:txBody>
      </p:sp>
      <p:sp>
        <p:nvSpPr>
          <p:cNvPr id="11" name="Rectángulo: esquinas redondeadas 11">
            <a:extLst>
              <a:ext uri="{FF2B5EF4-FFF2-40B4-BE49-F238E27FC236}">
                <a16:creationId xmlns:a16="http://schemas.microsoft.com/office/drawing/2014/main" id="{82006AC1-1BAB-498D-8C32-0E1322521118}"/>
              </a:ext>
            </a:extLst>
          </p:cNvPr>
          <p:cNvSpPr/>
          <p:nvPr/>
        </p:nvSpPr>
        <p:spPr>
          <a:xfrm>
            <a:off x="1561870" y="2023037"/>
            <a:ext cx="3859983" cy="4304737"/>
          </a:xfrm>
          <a:prstGeom prst="roundRect">
            <a:avLst>
              <a:gd name="adj" fmla="val 8025"/>
            </a:avLst>
          </a:prstGeom>
          <a:noFill/>
          <a:ln w="28575">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GB" sz="2000">
                <a:solidFill>
                  <a:schemeClr val="bg1"/>
                </a:solidFill>
              </a:rPr>
              <a:t>Use of </a:t>
            </a:r>
            <a:r>
              <a:rPr lang="en-GB" sz="2000" b="1">
                <a:solidFill>
                  <a:srgbClr val="4472C4"/>
                </a:solidFill>
              </a:rPr>
              <a:t>bulk surface material regolith as primarily a compressive material</a:t>
            </a:r>
            <a:r>
              <a:rPr lang="en-GB" sz="2000">
                <a:solidFill>
                  <a:schemeClr val="bg1"/>
                </a:solidFill>
              </a:rPr>
              <a:t>. </a:t>
            </a:r>
          </a:p>
          <a:p>
            <a:pPr marL="342900" indent="-342900">
              <a:buFont typeface="Arial" panose="020B0604020202020204" pitchFamily="34" charset="0"/>
              <a:buChar char="•"/>
            </a:pPr>
            <a:endParaRPr lang="en-GB" sz="2000">
              <a:solidFill>
                <a:schemeClr val="bg1"/>
              </a:solidFill>
            </a:endParaRPr>
          </a:p>
          <a:p>
            <a:pPr marL="342900" indent="-342900">
              <a:buFont typeface="Arial" panose="020B0604020202020204" pitchFamily="34" charset="0"/>
              <a:buChar char="•"/>
            </a:pPr>
            <a:r>
              <a:rPr lang="en-GB" sz="2000">
                <a:solidFill>
                  <a:schemeClr val="bg1"/>
                </a:solidFill>
              </a:rPr>
              <a:t>The </a:t>
            </a:r>
            <a:r>
              <a:rPr lang="en-GB" sz="2000" b="1">
                <a:solidFill>
                  <a:srgbClr val="4472C4"/>
                </a:solidFill>
              </a:rPr>
              <a:t>3D-printed regolith </a:t>
            </a:r>
            <a:r>
              <a:rPr lang="en-GB" sz="2000">
                <a:solidFill>
                  <a:schemeClr val="bg1"/>
                </a:solidFill>
              </a:rPr>
              <a:t>portion</a:t>
            </a:r>
            <a:r>
              <a:rPr lang="en-GB" sz="2000" b="1">
                <a:solidFill>
                  <a:srgbClr val="4472C4"/>
                </a:solidFill>
              </a:rPr>
              <a:t> </a:t>
            </a:r>
            <a:r>
              <a:rPr lang="en-GB" sz="2000">
                <a:solidFill>
                  <a:schemeClr val="bg1"/>
                </a:solidFill>
              </a:rPr>
              <a:t>of the habitat was mainly conceived as </a:t>
            </a:r>
            <a:r>
              <a:rPr lang="en-GB" sz="2000" b="1">
                <a:solidFill>
                  <a:srgbClr val="4472C4"/>
                </a:solidFill>
              </a:rPr>
              <a:t>radiation shield</a:t>
            </a:r>
            <a:r>
              <a:rPr lang="en-GB" sz="2000">
                <a:solidFill>
                  <a:schemeClr val="bg1"/>
                </a:solidFill>
              </a:rPr>
              <a:t>.</a:t>
            </a:r>
          </a:p>
          <a:p>
            <a:pPr marL="342900" indent="-342900">
              <a:buFont typeface="Arial" panose="020B0604020202020204" pitchFamily="34" charset="0"/>
              <a:buChar char="•"/>
            </a:pPr>
            <a:endParaRPr lang="en-GB" sz="2000">
              <a:solidFill>
                <a:schemeClr val="bg1"/>
              </a:solidFill>
            </a:endParaRPr>
          </a:p>
          <a:p>
            <a:pPr marL="342900" indent="-342900">
              <a:buFont typeface="Arial" panose="020B0604020202020204" pitchFamily="34" charset="0"/>
              <a:buChar char="•"/>
            </a:pPr>
            <a:r>
              <a:rPr lang="en-GB" sz="2000">
                <a:solidFill>
                  <a:schemeClr val="bg1"/>
                </a:solidFill>
              </a:rPr>
              <a:t>Two </a:t>
            </a:r>
            <a:r>
              <a:rPr lang="en-GB" sz="2000" b="1">
                <a:solidFill>
                  <a:srgbClr val="4472C4"/>
                </a:solidFill>
              </a:rPr>
              <a:t>redundant inflatables brought from Earth constitute the habitable area</a:t>
            </a:r>
            <a:r>
              <a:rPr lang="en-GB" sz="2000">
                <a:solidFill>
                  <a:schemeClr val="bg1"/>
                </a:solidFill>
              </a:rPr>
              <a:t>.</a:t>
            </a:r>
          </a:p>
        </p:txBody>
      </p:sp>
      <p:sp>
        <p:nvSpPr>
          <p:cNvPr id="6" name="Rectangle: Rounded Corners 5">
            <a:extLst>
              <a:ext uri="{FF2B5EF4-FFF2-40B4-BE49-F238E27FC236}">
                <a16:creationId xmlns:a16="http://schemas.microsoft.com/office/drawing/2014/main" id="{23E1FCDC-F4A7-479E-9542-F3385F15AC82}"/>
              </a:ext>
            </a:extLst>
          </p:cNvPr>
          <p:cNvSpPr/>
          <p:nvPr/>
        </p:nvSpPr>
        <p:spPr>
          <a:xfrm>
            <a:off x="1561871" y="1443479"/>
            <a:ext cx="10389745" cy="412075"/>
          </a:xfrm>
          <a:prstGeom prst="roundRect">
            <a:avLst/>
          </a:prstGeom>
          <a:solidFill>
            <a:srgbClr val="4472C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Mars X-House 1</a:t>
            </a:r>
          </a:p>
        </p:txBody>
      </p:sp>
      <p:pic>
        <p:nvPicPr>
          <p:cNvPr id="7" name="Imagen 24" descr="Interfaz de usuario gráfica, Sitio web&#10;&#10;Descripción generada automáticamente">
            <a:extLst>
              <a:ext uri="{FF2B5EF4-FFF2-40B4-BE49-F238E27FC236}">
                <a16:creationId xmlns:a16="http://schemas.microsoft.com/office/drawing/2014/main" id="{18A056A3-BA3C-4E70-8066-82EB112BBFA0}"/>
              </a:ext>
            </a:extLst>
          </p:cNvPr>
          <p:cNvPicPr>
            <a:picLocks noChangeAspect="1"/>
          </p:cNvPicPr>
          <p:nvPr/>
        </p:nvPicPr>
        <p:blipFill rotWithShape="1">
          <a:blip r:embed="rId3"/>
          <a:srcRect l="4324" t="4194" r="54024" b="7551"/>
          <a:stretch/>
        </p:blipFill>
        <p:spPr>
          <a:xfrm>
            <a:off x="5561705" y="2100891"/>
            <a:ext cx="6389912" cy="4149027"/>
          </a:xfrm>
          <a:prstGeom prst="rect">
            <a:avLst/>
          </a:prstGeom>
        </p:spPr>
      </p:pic>
      <p:sp>
        <p:nvSpPr>
          <p:cNvPr id="8" name="TextBox 7">
            <a:extLst>
              <a:ext uri="{FF2B5EF4-FFF2-40B4-BE49-F238E27FC236}">
                <a16:creationId xmlns:a16="http://schemas.microsoft.com/office/drawing/2014/main" id="{EE09AE52-D883-46D3-9968-5B17987990D2}"/>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[1]</a:t>
            </a:r>
            <a:endParaRPr lang="en-GB" b="1"/>
          </a:p>
        </p:txBody>
      </p:sp>
    </p:spTree>
    <p:extLst>
      <p:ext uri="{BB962C8B-B14F-4D97-AF65-F5344CB8AC3E}">
        <p14:creationId xmlns:p14="http://schemas.microsoft.com/office/powerpoint/2010/main" val="385143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Martian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23</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4472C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Mars X-House 2</a:t>
            </a:r>
          </a:p>
        </p:txBody>
      </p:sp>
      <p:sp>
        <p:nvSpPr>
          <p:cNvPr id="11" name="Rectángulo: esquinas redondeadas 11">
            <a:extLst>
              <a:ext uri="{FF2B5EF4-FFF2-40B4-BE49-F238E27FC236}">
                <a16:creationId xmlns:a16="http://schemas.microsoft.com/office/drawing/2014/main" id="{82006AC1-1BAB-498D-8C32-0E1322521118}"/>
              </a:ext>
            </a:extLst>
          </p:cNvPr>
          <p:cNvSpPr/>
          <p:nvPr/>
        </p:nvSpPr>
        <p:spPr>
          <a:xfrm>
            <a:off x="1561870" y="2023037"/>
            <a:ext cx="4860701" cy="4304737"/>
          </a:xfrm>
          <a:prstGeom prst="roundRect">
            <a:avLst>
              <a:gd name="adj" fmla="val 3777"/>
            </a:avLst>
          </a:prstGeom>
          <a:noFill/>
          <a:ln w="28575">
            <a:solidFill>
              <a:srgbClr val="4472C4"/>
            </a:solidFill>
          </a:ln>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Arial" panose="020B0604020202020204" pitchFamily="34" charset="0"/>
              <a:buChar char="•"/>
            </a:pPr>
            <a:r>
              <a:rPr lang="en-GB" sz="2000">
                <a:solidFill>
                  <a:schemeClr val="bg1"/>
                </a:solidFill>
              </a:rPr>
              <a:t>Based on the same environmental and architectural principle as Mars X-House 1, however, the </a:t>
            </a:r>
            <a:r>
              <a:rPr lang="en-GB" sz="2000" b="1">
                <a:solidFill>
                  <a:srgbClr val="4472C4"/>
                </a:solidFill>
              </a:rPr>
              <a:t>3D-printed structure </a:t>
            </a:r>
            <a:r>
              <a:rPr lang="en-GB" sz="2000">
                <a:solidFill>
                  <a:schemeClr val="bg1"/>
                </a:solidFill>
              </a:rPr>
              <a:t>may also </a:t>
            </a:r>
            <a:r>
              <a:rPr lang="en-GB" sz="2000" b="1">
                <a:solidFill>
                  <a:srgbClr val="4472C4"/>
                </a:solidFill>
              </a:rPr>
              <a:t>provide the necessary pressure boundary</a:t>
            </a:r>
            <a:r>
              <a:rPr lang="en-GB" sz="2000">
                <a:solidFill>
                  <a:schemeClr val="bg1"/>
                </a:solidFill>
              </a:rPr>
              <a:t>. </a:t>
            </a:r>
          </a:p>
          <a:p>
            <a:pPr marL="342900" indent="-342900">
              <a:buFont typeface="Arial" panose="020B0604020202020204" pitchFamily="34" charset="0"/>
              <a:buChar char="•"/>
            </a:pPr>
            <a:endParaRPr lang="en-GB" sz="2000">
              <a:solidFill>
                <a:schemeClr val="bg1"/>
              </a:solidFill>
            </a:endParaRPr>
          </a:p>
          <a:p>
            <a:pPr marL="342900" indent="-342900">
              <a:buFont typeface="Arial" panose="020B0604020202020204" pitchFamily="34" charset="0"/>
              <a:buChar char="•"/>
            </a:pPr>
            <a:endParaRPr lang="en-GB" sz="2000">
              <a:solidFill>
                <a:schemeClr val="bg1"/>
              </a:solidFill>
            </a:endParaRPr>
          </a:p>
          <a:p>
            <a:pPr marL="342900" indent="-342900">
              <a:buFont typeface="Arial" panose="020B0604020202020204" pitchFamily="34" charset="0"/>
              <a:buChar char="•"/>
            </a:pPr>
            <a:r>
              <a:rPr lang="en-GB" sz="2000">
                <a:solidFill>
                  <a:schemeClr val="bg1"/>
                </a:solidFill>
              </a:rPr>
              <a:t>It also </a:t>
            </a:r>
            <a:r>
              <a:rPr lang="en-GB" sz="2000" b="1">
                <a:solidFill>
                  <a:srgbClr val="4472C4"/>
                </a:solidFill>
              </a:rPr>
              <a:t>integrates ISRU basalt fibre reinforcement </a:t>
            </a:r>
            <a:r>
              <a:rPr lang="en-GB" sz="2000">
                <a:solidFill>
                  <a:schemeClr val="bg1"/>
                </a:solidFill>
              </a:rPr>
              <a:t>to take additional tension forces, </a:t>
            </a:r>
            <a:r>
              <a:rPr lang="en-GB" sz="2000" b="1">
                <a:solidFill>
                  <a:srgbClr val="4472C4"/>
                </a:solidFill>
              </a:rPr>
              <a:t>ISRU high density polyethylene (HDPE) as a non-porous lining and protection</a:t>
            </a:r>
            <a:r>
              <a:rPr lang="en-GB" sz="2000">
                <a:solidFill>
                  <a:schemeClr val="bg1"/>
                </a:solidFill>
              </a:rPr>
              <a:t>.</a:t>
            </a:r>
          </a:p>
        </p:txBody>
      </p:sp>
      <p:pic>
        <p:nvPicPr>
          <p:cNvPr id="6" name="Imagen 24" descr="Interfaz de usuario gráfica, Sitio web&#10;&#10;Descripción generada automáticamente">
            <a:extLst>
              <a:ext uri="{FF2B5EF4-FFF2-40B4-BE49-F238E27FC236}">
                <a16:creationId xmlns:a16="http://schemas.microsoft.com/office/drawing/2014/main" id="{791BDB65-D838-4285-87C0-4D475C12AE1F}"/>
              </a:ext>
            </a:extLst>
          </p:cNvPr>
          <p:cNvPicPr>
            <a:picLocks noChangeAspect="1"/>
          </p:cNvPicPr>
          <p:nvPr/>
        </p:nvPicPr>
        <p:blipFill rotWithShape="1">
          <a:blip r:embed="rId3"/>
          <a:srcRect l="58968" t="1656" r="5578" b="10089"/>
          <a:stretch/>
        </p:blipFill>
        <p:spPr>
          <a:xfrm>
            <a:off x="6512667" y="2100891"/>
            <a:ext cx="5438949" cy="4149027"/>
          </a:xfrm>
          <a:prstGeom prst="rect">
            <a:avLst/>
          </a:prstGeom>
        </p:spPr>
      </p:pic>
      <p:sp>
        <p:nvSpPr>
          <p:cNvPr id="7" name="TextBox 6">
            <a:extLst>
              <a:ext uri="{FF2B5EF4-FFF2-40B4-BE49-F238E27FC236}">
                <a16:creationId xmlns:a16="http://schemas.microsoft.com/office/drawing/2014/main" id="{AE09ED2D-F894-463C-B2AF-A378C090FD1A}"/>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[1]</a:t>
            </a:r>
            <a:endParaRPr lang="en-GB" b="1"/>
          </a:p>
        </p:txBody>
      </p:sp>
    </p:spTree>
    <p:extLst>
      <p:ext uri="{BB962C8B-B14F-4D97-AF65-F5344CB8AC3E}">
        <p14:creationId xmlns:p14="http://schemas.microsoft.com/office/powerpoint/2010/main" val="449917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Martian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24</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Mars Ice House</a:t>
            </a:r>
          </a:p>
        </p:txBody>
      </p:sp>
      <p:sp>
        <p:nvSpPr>
          <p:cNvPr id="11" name="Rectángulo: esquinas redondeadas 11">
            <a:extLst>
              <a:ext uri="{FF2B5EF4-FFF2-40B4-BE49-F238E27FC236}">
                <a16:creationId xmlns:a16="http://schemas.microsoft.com/office/drawing/2014/main" id="{82006AC1-1BAB-498D-8C32-0E1322521118}"/>
              </a:ext>
            </a:extLst>
          </p:cNvPr>
          <p:cNvSpPr/>
          <p:nvPr/>
        </p:nvSpPr>
        <p:spPr>
          <a:xfrm>
            <a:off x="6590581" y="2023038"/>
            <a:ext cx="5361035" cy="4304737"/>
          </a:xfrm>
          <a:prstGeom prst="roundRect">
            <a:avLst>
              <a:gd name="adj" fmla="val 4276"/>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Proposal for the </a:t>
            </a:r>
            <a:r>
              <a:rPr lang="en-GB" sz="2000" b="1">
                <a:solidFill>
                  <a:srgbClr val="169E84"/>
                </a:solidFill>
              </a:rPr>
              <a:t>construction of a habitat </a:t>
            </a:r>
            <a:r>
              <a:rPr lang="en-GB" sz="2000">
                <a:solidFill>
                  <a:schemeClr val="bg1"/>
                </a:solidFill>
              </a:rPr>
              <a:t>using a </a:t>
            </a:r>
            <a:r>
              <a:rPr lang="en-GB" sz="2000" b="1">
                <a:solidFill>
                  <a:srgbClr val="169E84"/>
                </a:solidFill>
              </a:rPr>
              <a:t>3D printing technique </a:t>
            </a:r>
            <a:r>
              <a:rPr lang="en-GB" sz="2000">
                <a:solidFill>
                  <a:schemeClr val="bg1"/>
                </a:solidFill>
              </a:rPr>
              <a:t>employing </a:t>
            </a:r>
            <a:r>
              <a:rPr lang="en-GB" sz="2000" b="1">
                <a:solidFill>
                  <a:srgbClr val="169E84"/>
                </a:solidFill>
              </a:rPr>
              <a:t>Ice Water </a:t>
            </a:r>
            <a:r>
              <a:rPr lang="en-GB" sz="2000">
                <a:solidFill>
                  <a:schemeClr val="bg1"/>
                </a:solidFill>
              </a:rPr>
              <a:t>for its structure, this is chosen for a number of reasons.</a:t>
            </a:r>
          </a:p>
        </p:txBody>
      </p:sp>
      <p:pic>
        <p:nvPicPr>
          <p:cNvPr id="5" name="Picture 4">
            <a:extLst>
              <a:ext uri="{FF2B5EF4-FFF2-40B4-BE49-F238E27FC236}">
                <a16:creationId xmlns:a16="http://schemas.microsoft.com/office/drawing/2014/main" id="{F8782F31-8551-40E1-8B36-406C502E286A}"/>
              </a:ext>
            </a:extLst>
          </p:cNvPr>
          <p:cNvPicPr>
            <a:picLocks noChangeAspect="1"/>
          </p:cNvPicPr>
          <p:nvPr/>
        </p:nvPicPr>
        <p:blipFill rotWithShape="1">
          <a:blip r:embed="rId3"/>
          <a:srcRect b="19264"/>
          <a:stretch/>
        </p:blipFill>
        <p:spPr>
          <a:xfrm>
            <a:off x="2208664" y="2089329"/>
            <a:ext cx="3887336" cy="4418069"/>
          </a:xfrm>
          <a:prstGeom prst="rect">
            <a:avLst/>
          </a:prstGeom>
        </p:spPr>
      </p:pic>
      <p:pic>
        <p:nvPicPr>
          <p:cNvPr id="7" name="Picture 6">
            <a:extLst>
              <a:ext uri="{FF2B5EF4-FFF2-40B4-BE49-F238E27FC236}">
                <a16:creationId xmlns:a16="http://schemas.microsoft.com/office/drawing/2014/main" id="{26C7C2E1-4191-4D24-A314-443771B94270}"/>
              </a:ext>
            </a:extLst>
          </p:cNvPr>
          <p:cNvPicPr>
            <a:picLocks noChangeAspect="1"/>
          </p:cNvPicPr>
          <p:nvPr/>
        </p:nvPicPr>
        <p:blipFill rotWithShape="1">
          <a:blip r:embed="rId4"/>
          <a:srcRect b="817"/>
          <a:stretch/>
        </p:blipFill>
        <p:spPr>
          <a:xfrm>
            <a:off x="2025053" y="2023039"/>
            <a:ext cx="4147979" cy="4484360"/>
          </a:xfrm>
          <a:prstGeom prst="rect">
            <a:avLst/>
          </a:prstGeom>
        </p:spPr>
      </p:pic>
      <p:pic>
        <p:nvPicPr>
          <p:cNvPr id="10" name="Picture 9">
            <a:extLst>
              <a:ext uri="{FF2B5EF4-FFF2-40B4-BE49-F238E27FC236}">
                <a16:creationId xmlns:a16="http://schemas.microsoft.com/office/drawing/2014/main" id="{0251C768-2D05-4664-AC28-10C0BFAC74EA}"/>
              </a:ext>
            </a:extLst>
          </p:cNvPr>
          <p:cNvPicPr>
            <a:picLocks noChangeAspect="1"/>
          </p:cNvPicPr>
          <p:nvPr/>
        </p:nvPicPr>
        <p:blipFill rotWithShape="1">
          <a:blip r:embed="rId5"/>
          <a:srcRect b="4367"/>
          <a:stretch/>
        </p:blipFill>
        <p:spPr>
          <a:xfrm>
            <a:off x="1711420" y="1986100"/>
            <a:ext cx="4695550" cy="4521298"/>
          </a:xfrm>
          <a:prstGeom prst="rect">
            <a:avLst/>
          </a:prstGeom>
        </p:spPr>
      </p:pic>
      <p:sp>
        <p:nvSpPr>
          <p:cNvPr id="12" name="Rectángulo: esquinas redondeadas 11">
            <a:extLst>
              <a:ext uri="{FF2B5EF4-FFF2-40B4-BE49-F238E27FC236}">
                <a16:creationId xmlns:a16="http://schemas.microsoft.com/office/drawing/2014/main" id="{9726C82D-AEF0-41DC-9F91-C6EB37697BEA}"/>
              </a:ext>
            </a:extLst>
          </p:cNvPr>
          <p:cNvSpPr/>
          <p:nvPr/>
        </p:nvSpPr>
        <p:spPr>
          <a:xfrm>
            <a:off x="6590581" y="2023738"/>
            <a:ext cx="5361035" cy="4304737"/>
          </a:xfrm>
          <a:prstGeom prst="roundRect">
            <a:avLst>
              <a:gd name="adj" fmla="val 4276"/>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A </a:t>
            </a:r>
            <a:r>
              <a:rPr lang="en-GB" sz="2000" b="1">
                <a:solidFill>
                  <a:srgbClr val="169E84"/>
                </a:solidFill>
              </a:rPr>
              <a:t>translucent hydrophobic aerogel layer</a:t>
            </a:r>
            <a:r>
              <a:rPr lang="en-GB" sz="2000">
                <a:solidFill>
                  <a:schemeClr val="bg1"/>
                </a:solidFill>
              </a:rPr>
              <a:t> is </a:t>
            </a:r>
            <a:r>
              <a:rPr lang="en-GB" sz="2000" b="1">
                <a:solidFill>
                  <a:srgbClr val="169E84"/>
                </a:solidFill>
              </a:rPr>
              <a:t>printed between the inner ice shell and the inhabited spaces </a:t>
            </a:r>
            <a:r>
              <a:rPr lang="en-GB" sz="2000">
                <a:solidFill>
                  <a:schemeClr val="bg1"/>
                </a:solidFill>
              </a:rPr>
              <a:t>to ensure thermal comfort. </a:t>
            </a:r>
          </a:p>
          <a:p>
            <a:endParaRPr lang="en-GB" sz="2000">
              <a:solidFill>
                <a:schemeClr val="bg1"/>
              </a:solidFill>
            </a:endParaRPr>
          </a:p>
          <a:p>
            <a:r>
              <a:rPr lang="en-GB" sz="2000">
                <a:solidFill>
                  <a:schemeClr val="bg1"/>
                </a:solidFill>
              </a:rPr>
              <a:t>It is a </a:t>
            </a:r>
            <a:r>
              <a:rPr lang="en-GB" sz="2000" b="1">
                <a:solidFill>
                  <a:srgbClr val="169E84"/>
                </a:solidFill>
              </a:rPr>
              <a:t>porous substance</a:t>
            </a:r>
            <a:r>
              <a:rPr lang="en-GB" sz="2000">
                <a:solidFill>
                  <a:schemeClr val="bg1"/>
                </a:solidFill>
              </a:rPr>
              <a:t>, 99.8% empty space by volume. It is </a:t>
            </a:r>
            <a:r>
              <a:rPr lang="en-GB" sz="2000" b="1">
                <a:solidFill>
                  <a:srgbClr val="169E84"/>
                </a:solidFill>
              </a:rPr>
              <a:t>brought on the lander from Earth</a:t>
            </a:r>
            <a:r>
              <a:rPr lang="en-GB" sz="2000">
                <a:solidFill>
                  <a:schemeClr val="bg1"/>
                </a:solidFill>
              </a:rPr>
              <a:t>, serves an efficient air gap to create the necessary thermal break. The </a:t>
            </a:r>
            <a:r>
              <a:rPr lang="en-GB" sz="2000" b="1">
                <a:solidFill>
                  <a:srgbClr val="169E84"/>
                </a:solidFill>
              </a:rPr>
              <a:t>insulating layer enables the inner volume to achieve habitable temperatures </a:t>
            </a:r>
            <a:r>
              <a:rPr lang="en-GB" sz="2000">
                <a:solidFill>
                  <a:schemeClr val="bg1"/>
                </a:solidFill>
              </a:rPr>
              <a:t>without melting the ice structure beyond.</a:t>
            </a:r>
          </a:p>
        </p:txBody>
      </p:sp>
      <p:sp>
        <p:nvSpPr>
          <p:cNvPr id="13" name="Rectángulo: esquinas redondeadas 11">
            <a:extLst>
              <a:ext uri="{FF2B5EF4-FFF2-40B4-BE49-F238E27FC236}">
                <a16:creationId xmlns:a16="http://schemas.microsoft.com/office/drawing/2014/main" id="{832E4F50-D61D-4270-990D-FED760A340F9}"/>
              </a:ext>
            </a:extLst>
          </p:cNvPr>
          <p:cNvSpPr/>
          <p:nvPr/>
        </p:nvSpPr>
        <p:spPr>
          <a:xfrm>
            <a:off x="6590581" y="2021638"/>
            <a:ext cx="5361035" cy="4304737"/>
          </a:xfrm>
          <a:prstGeom prst="roundRect">
            <a:avLst>
              <a:gd name="adj" fmla="val 4276"/>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The </a:t>
            </a:r>
            <a:r>
              <a:rPr lang="en-GB" sz="2000" b="1">
                <a:solidFill>
                  <a:srgbClr val="169E84"/>
                </a:solidFill>
              </a:rPr>
              <a:t>interior volume of ice </a:t>
            </a:r>
            <a:r>
              <a:rPr lang="en-GB" sz="2000">
                <a:solidFill>
                  <a:schemeClr val="bg1"/>
                </a:solidFill>
              </a:rPr>
              <a:t>is printed as a series of excavated or </a:t>
            </a:r>
            <a:r>
              <a:rPr lang="en-GB" sz="2000" b="1">
                <a:solidFill>
                  <a:srgbClr val="169E84"/>
                </a:solidFill>
              </a:rPr>
              <a:t>“hollowed-out” spaces to form the walls and divisions of the habitat volume</a:t>
            </a:r>
            <a:r>
              <a:rPr lang="en-GB" sz="2000">
                <a:solidFill>
                  <a:schemeClr val="bg1"/>
                </a:solidFill>
              </a:rPr>
              <a:t>. </a:t>
            </a:r>
          </a:p>
        </p:txBody>
      </p:sp>
      <p:sp>
        <p:nvSpPr>
          <p:cNvPr id="14" name="Rectángulo: esquinas redondeadas 11">
            <a:extLst>
              <a:ext uri="{FF2B5EF4-FFF2-40B4-BE49-F238E27FC236}">
                <a16:creationId xmlns:a16="http://schemas.microsoft.com/office/drawing/2014/main" id="{56B1D988-F984-4354-B903-2EB84C0CF202}"/>
              </a:ext>
            </a:extLst>
          </p:cNvPr>
          <p:cNvSpPr/>
          <p:nvPr/>
        </p:nvSpPr>
        <p:spPr>
          <a:xfrm>
            <a:off x="6590581" y="2022338"/>
            <a:ext cx="5361035" cy="4304737"/>
          </a:xfrm>
          <a:prstGeom prst="roundRect">
            <a:avLst>
              <a:gd name="adj" fmla="val 4276"/>
            </a:avLst>
          </a:prstGeom>
          <a:noFill/>
          <a:ln w="28575">
            <a:solidFill>
              <a:srgbClr val="169E84"/>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Water's absorption spectrum </a:t>
            </a:r>
            <a:r>
              <a:rPr lang="en-GB" sz="2000" b="1">
                <a:solidFill>
                  <a:srgbClr val="169E84"/>
                </a:solidFill>
              </a:rPr>
              <a:t>absorbs high energy short wavelength radiation</a:t>
            </a:r>
            <a:r>
              <a:rPr lang="en-GB" sz="2000">
                <a:solidFill>
                  <a:schemeClr val="bg1"/>
                </a:solidFill>
              </a:rPr>
              <a:t> making it an </a:t>
            </a:r>
            <a:r>
              <a:rPr lang="en-GB" sz="2000" b="1">
                <a:solidFill>
                  <a:srgbClr val="169E84"/>
                </a:solidFill>
              </a:rPr>
              <a:t>effective radiation shield</a:t>
            </a:r>
            <a:r>
              <a:rPr lang="en-GB" sz="2000">
                <a:solidFill>
                  <a:schemeClr val="bg1"/>
                </a:solidFill>
              </a:rPr>
              <a:t>. </a:t>
            </a:r>
          </a:p>
        </p:txBody>
      </p:sp>
    </p:spTree>
    <p:extLst>
      <p:ext uri="{BB962C8B-B14F-4D97-AF65-F5344CB8AC3E}">
        <p14:creationId xmlns:p14="http://schemas.microsoft.com/office/powerpoint/2010/main" val="170339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2" grpId="1" animBg="1"/>
      <p:bldP spid="13" grpId="0" animBg="1"/>
      <p:bldP spid="14" grpId="0" animBg="1"/>
      <p:bldP spid="1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Martian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25</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282115"/>
            <a:ext cx="10389745" cy="412075"/>
          </a:xfrm>
          <a:prstGeom prst="roundRect">
            <a:avLst/>
          </a:prstGeom>
          <a:solidFill>
            <a:srgbClr val="169E8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Mars Ice House</a:t>
            </a:r>
          </a:p>
        </p:txBody>
      </p:sp>
      <p:pic>
        <p:nvPicPr>
          <p:cNvPr id="5" name="2021-10-19 22-15-19(1)">
            <a:hlinkClick r:id="" action="ppaction://media"/>
            <a:extLst>
              <a:ext uri="{FF2B5EF4-FFF2-40B4-BE49-F238E27FC236}">
                <a16:creationId xmlns:a16="http://schemas.microsoft.com/office/drawing/2014/main" id="{C6FBC8AC-0C60-43E4-97A5-189261F866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4506" y="1884070"/>
            <a:ext cx="8224474" cy="4626267"/>
          </a:xfrm>
          <a:prstGeom prst="roundRect">
            <a:avLst>
              <a:gd name="adj" fmla="val 2083"/>
            </a:avLst>
          </a:prstGeom>
          <a:ln w="28575">
            <a:solidFill>
              <a:schemeClr val="bg1"/>
            </a:solidFill>
          </a:ln>
        </p:spPr>
      </p:pic>
    </p:spTree>
    <p:extLst>
      <p:ext uri="{BB962C8B-B14F-4D97-AF65-F5344CB8AC3E}">
        <p14:creationId xmlns:p14="http://schemas.microsoft.com/office/powerpoint/2010/main" val="15920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4" y="190951"/>
            <a:ext cx="9741816" cy="1325563"/>
          </a:xfrm>
        </p:spPr>
        <p:txBody>
          <a:bodyPr/>
          <a:lstStyle/>
          <a:p>
            <a:r>
              <a:rPr lang="en-GB" b="1"/>
              <a:t>How would a Martian skyline look like?</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26</a:t>
            </a:fld>
            <a:endParaRPr lang="en-US"/>
          </a:p>
        </p:txBody>
      </p:sp>
      <p:sp>
        <p:nvSpPr>
          <p:cNvPr id="8" name="Rectangle: Rounded Corners 7">
            <a:extLst>
              <a:ext uri="{FF2B5EF4-FFF2-40B4-BE49-F238E27FC236}">
                <a16:creationId xmlns:a16="http://schemas.microsoft.com/office/drawing/2014/main" id="{52C22D07-F5C0-4899-8540-0E8903720EF2}"/>
              </a:ext>
            </a:extLst>
          </p:cNvPr>
          <p:cNvSpPr/>
          <p:nvPr/>
        </p:nvSpPr>
        <p:spPr>
          <a:xfrm>
            <a:off x="1561871" y="1443479"/>
            <a:ext cx="10389745" cy="412075"/>
          </a:xfrm>
          <a:prstGeom prst="roundRect">
            <a:avLst/>
          </a:prstGeom>
          <a:solidFill>
            <a:srgbClr val="D166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GB" sz="2400" b="1"/>
              <a:t>Future projects: Mars Lava Hive</a:t>
            </a:r>
          </a:p>
        </p:txBody>
      </p:sp>
      <p:sp>
        <p:nvSpPr>
          <p:cNvPr id="11" name="Rectángulo: esquinas redondeadas 11">
            <a:extLst>
              <a:ext uri="{FF2B5EF4-FFF2-40B4-BE49-F238E27FC236}">
                <a16:creationId xmlns:a16="http://schemas.microsoft.com/office/drawing/2014/main" id="{82006AC1-1BAB-498D-8C32-0E1322521118}"/>
              </a:ext>
            </a:extLst>
          </p:cNvPr>
          <p:cNvSpPr/>
          <p:nvPr/>
        </p:nvSpPr>
        <p:spPr>
          <a:xfrm>
            <a:off x="1561870" y="2023037"/>
            <a:ext cx="4860701" cy="4304737"/>
          </a:xfrm>
          <a:prstGeom prst="roundRect">
            <a:avLst>
              <a:gd name="adj" fmla="val 4027"/>
            </a:avLst>
          </a:prstGeom>
          <a:noFill/>
          <a:ln w="28575">
            <a:solidFill>
              <a:srgbClr val="D1666F"/>
            </a:solidFill>
          </a:ln>
        </p:spPr>
        <p:style>
          <a:lnRef idx="2">
            <a:schemeClr val="accent1"/>
          </a:lnRef>
          <a:fillRef idx="1">
            <a:schemeClr val="lt1"/>
          </a:fillRef>
          <a:effectRef idx="0">
            <a:schemeClr val="accent1"/>
          </a:effectRef>
          <a:fontRef idx="minor">
            <a:schemeClr val="dk1"/>
          </a:fontRef>
        </p:style>
        <p:txBody>
          <a:bodyPr rtlCol="0" anchor="ctr"/>
          <a:lstStyle/>
          <a:p>
            <a:r>
              <a:rPr lang="en-GB" sz="2000">
                <a:solidFill>
                  <a:schemeClr val="bg1"/>
                </a:solidFill>
              </a:rPr>
              <a:t>A </a:t>
            </a:r>
            <a:r>
              <a:rPr lang="en-GB" sz="2000" b="1">
                <a:solidFill>
                  <a:srgbClr val="D1666F"/>
                </a:solidFill>
              </a:rPr>
              <a:t>modular</a:t>
            </a:r>
            <a:r>
              <a:rPr lang="en-GB" sz="2000">
                <a:solidFill>
                  <a:schemeClr val="bg1"/>
                </a:solidFill>
              </a:rPr>
              <a:t> habitat  concept  based on a </a:t>
            </a:r>
            <a:r>
              <a:rPr lang="en-GB" sz="2000" b="1">
                <a:solidFill>
                  <a:srgbClr val="D1666F"/>
                </a:solidFill>
              </a:rPr>
              <a:t>hybrid approach</a:t>
            </a:r>
            <a:r>
              <a:rPr lang="en-GB" sz="2000">
                <a:solidFill>
                  <a:schemeClr val="bg1"/>
                </a:solidFill>
              </a:rPr>
              <a:t>, with </a:t>
            </a:r>
            <a:r>
              <a:rPr lang="en-GB" sz="2000" b="1">
                <a:solidFill>
                  <a:srgbClr val="D1666F"/>
                </a:solidFill>
              </a:rPr>
              <a:t>structural elements </a:t>
            </a:r>
            <a:r>
              <a:rPr lang="en-GB" sz="2000">
                <a:solidFill>
                  <a:schemeClr val="bg1"/>
                </a:solidFill>
              </a:rPr>
              <a:t>of a central habitat </a:t>
            </a:r>
            <a:r>
              <a:rPr lang="en-GB" sz="2000" b="1">
                <a:solidFill>
                  <a:srgbClr val="D1666F"/>
                </a:solidFill>
              </a:rPr>
              <a:t>arriving from Earth </a:t>
            </a:r>
            <a:r>
              <a:rPr lang="en-GB" sz="2000">
                <a:solidFill>
                  <a:schemeClr val="bg1"/>
                </a:solidFill>
              </a:rPr>
              <a:t>conventionally, while an </a:t>
            </a:r>
            <a:r>
              <a:rPr lang="en-GB" sz="2000" b="1">
                <a:solidFill>
                  <a:srgbClr val="D1666F"/>
                </a:solidFill>
              </a:rPr>
              <a:t>additive manufacturing</a:t>
            </a:r>
            <a:r>
              <a:rPr lang="en-GB" sz="2000">
                <a:solidFill>
                  <a:schemeClr val="bg1"/>
                </a:solidFill>
              </a:rPr>
              <a:t> (AM) process is </a:t>
            </a:r>
            <a:r>
              <a:rPr lang="en-GB" sz="2000" b="1">
                <a:solidFill>
                  <a:srgbClr val="D1666F"/>
                </a:solidFill>
              </a:rPr>
              <a:t>used in situ to expand  the  central  habitat</a:t>
            </a:r>
            <a:r>
              <a:rPr lang="en-GB" sz="2000">
                <a:solidFill>
                  <a:schemeClr val="bg1"/>
                </a:solidFill>
              </a:rPr>
              <a:t>  workspace  using  </a:t>
            </a:r>
            <a:r>
              <a:rPr lang="en-GB" sz="2000" b="1">
                <a:solidFill>
                  <a:srgbClr val="D1666F"/>
                </a:solidFill>
              </a:rPr>
              <a:t>Martian </a:t>
            </a:r>
            <a:r>
              <a:rPr lang="en-GB" sz="2000" b="1" err="1">
                <a:solidFill>
                  <a:srgbClr val="D1666F"/>
                </a:solidFill>
              </a:rPr>
              <a:t>regolith</a:t>
            </a:r>
            <a:r>
              <a:rPr lang="en-GB" sz="2000" b="1">
                <a:solidFill>
                  <a:srgbClr val="D1666F"/>
                </a:solidFill>
              </a:rPr>
              <a:t> soil and sand</a:t>
            </a:r>
            <a:r>
              <a:rPr lang="en-GB" sz="2000">
                <a:solidFill>
                  <a:schemeClr val="bg1"/>
                </a:solidFill>
              </a:rPr>
              <a:t>.</a:t>
            </a:r>
          </a:p>
          <a:p>
            <a:endParaRPr lang="en-GB" sz="2000" b="1">
              <a:solidFill>
                <a:srgbClr val="D1666F"/>
              </a:solidFill>
            </a:endParaRPr>
          </a:p>
          <a:p>
            <a:endParaRPr lang="en-GB" sz="2000" b="1">
              <a:solidFill>
                <a:srgbClr val="D1666F"/>
              </a:solidFill>
            </a:endParaRPr>
          </a:p>
          <a:p>
            <a:r>
              <a:rPr lang="en-GB" sz="2000">
                <a:solidFill>
                  <a:schemeClr val="bg1"/>
                </a:solidFill>
              </a:rPr>
              <a:t>Using a proposed novel </a:t>
            </a:r>
            <a:r>
              <a:rPr lang="en-GB" sz="2000" b="1">
                <a:solidFill>
                  <a:srgbClr val="D1666F"/>
                </a:solidFill>
              </a:rPr>
              <a:t>‘lava-casting’ construction technique, </a:t>
            </a:r>
            <a:r>
              <a:rPr lang="en-GB" sz="2000">
                <a:solidFill>
                  <a:schemeClr val="bg1"/>
                </a:solidFill>
              </a:rPr>
              <a:t>utilizing </a:t>
            </a:r>
            <a:r>
              <a:rPr lang="en-GB" sz="2000" b="1">
                <a:solidFill>
                  <a:srgbClr val="D1666F"/>
                </a:solidFill>
              </a:rPr>
              <a:t>recycled spacecraft materials and structures</a:t>
            </a:r>
            <a:r>
              <a:rPr lang="en-GB" sz="2000">
                <a:solidFill>
                  <a:schemeClr val="bg1"/>
                </a:solidFill>
              </a:rPr>
              <a:t>, which represents a Class III ISRU derived structure.</a:t>
            </a:r>
            <a:endParaRPr lang="en-GB" sz="2000" b="1">
              <a:solidFill>
                <a:srgbClr val="D1666F"/>
              </a:solidFill>
            </a:endParaRPr>
          </a:p>
        </p:txBody>
      </p:sp>
      <p:pic>
        <p:nvPicPr>
          <p:cNvPr id="7" name="Picture 6" descr="A picture containing text&#10;&#10;Description automatically generated">
            <a:extLst>
              <a:ext uri="{FF2B5EF4-FFF2-40B4-BE49-F238E27FC236}">
                <a16:creationId xmlns:a16="http://schemas.microsoft.com/office/drawing/2014/main" id="{C1FAD175-EBB3-4508-869E-7B69A9C52630}"/>
              </a:ext>
            </a:extLst>
          </p:cNvPr>
          <p:cNvPicPr>
            <a:picLocks noChangeAspect="1"/>
          </p:cNvPicPr>
          <p:nvPr/>
        </p:nvPicPr>
        <p:blipFill rotWithShape="1">
          <a:blip r:embed="rId3"/>
          <a:srcRect l="17359" t="1696" r="10062" b="19179"/>
          <a:stretch/>
        </p:blipFill>
        <p:spPr>
          <a:xfrm>
            <a:off x="6531928" y="2349959"/>
            <a:ext cx="5419688" cy="3638776"/>
          </a:xfrm>
          <a:prstGeom prst="rect">
            <a:avLst/>
          </a:prstGeom>
        </p:spPr>
      </p:pic>
      <p:sp>
        <p:nvSpPr>
          <p:cNvPr id="9" name="TextBox 8">
            <a:extLst>
              <a:ext uri="{FF2B5EF4-FFF2-40B4-BE49-F238E27FC236}">
                <a16:creationId xmlns:a16="http://schemas.microsoft.com/office/drawing/2014/main" id="{440B94E5-35B0-43C0-AA13-0D0F855ABB04}"/>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a:t>
            </a:r>
            <a:r>
              <a:rPr lang="es-ES" b="1">
                <a:solidFill>
                  <a:schemeClr val="bg1"/>
                </a:solidFill>
                <a:latin typeface="Calibri" panose="020F0502020204030204" pitchFamily="34" charset="0"/>
                <a:ea typeface="Calibri" panose="020F0502020204030204" pitchFamily="34" charset="0"/>
                <a:cs typeface="Calibri" panose="020F0502020204030204" pitchFamily="34" charset="0"/>
              </a:rPr>
              <a:t>6</a:t>
            </a:r>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GB" b="1"/>
          </a:p>
        </p:txBody>
      </p:sp>
    </p:spTree>
    <p:extLst>
      <p:ext uri="{BB962C8B-B14F-4D97-AF65-F5344CB8AC3E}">
        <p14:creationId xmlns:p14="http://schemas.microsoft.com/office/powerpoint/2010/main" val="2012907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B85663-3DC2-4ABF-9C5F-C7D168E3DB1A}"/>
              </a:ext>
            </a:extLst>
          </p:cNvPr>
          <p:cNvSpPr>
            <a:spLocks noGrp="1"/>
          </p:cNvSpPr>
          <p:nvPr>
            <p:ph type="body" sz="quarter" idx="13"/>
          </p:nvPr>
        </p:nvSpPr>
        <p:spPr>
          <a:xfrm>
            <a:off x="3678302" y="2844134"/>
            <a:ext cx="5768975" cy="839591"/>
          </a:xfrm>
        </p:spPr>
        <p:txBody>
          <a:bodyPr>
            <a:normAutofit/>
          </a:bodyPr>
          <a:lstStyle/>
          <a:p>
            <a:r>
              <a:rPr lang="en-GB" sz="3600"/>
              <a:t>Conclusions</a:t>
            </a:r>
          </a:p>
        </p:txBody>
      </p:sp>
      <p:sp>
        <p:nvSpPr>
          <p:cNvPr id="4" name="Slide Number Placeholder 3">
            <a:extLst>
              <a:ext uri="{FF2B5EF4-FFF2-40B4-BE49-F238E27FC236}">
                <a16:creationId xmlns:a16="http://schemas.microsoft.com/office/drawing/2014/main" id="{286A409B-6A54-40A5-A02B-BBFC55572C0A}"/>
              </a:ext>
            </a:extLst>
          </p:cNvPr>
          <p:cNvSpPr>
            <a:spLocks noGrp="1"/>
          </p:cNvSpPr>
          <p:nvPr>
            <p:ph type="sldNum" sz="quarter" idx="12"/>
          </p:nvPr>
        </p:nvSpPr>
        <p:spPr>
          <a:xfrm>
            <a:off x="9054737" y="6347642"/>
            <a:ext cx="2743200" cy="365125"/>
          </a:xfrm>
        </p:spPr>
        <p:txBody>
          <a:bodyPr/>
          <a:lstStyle/>
          <a:p>
            <a:fld id="{28844951-7827-47D4-8276-7DDE1FA7D85A}" type="slidenum">
              <a:rPr lang="en-US" smtClean="0"/>
              <a:t>27</a:t>
            </a:fld>
            <a:endParaRPr lang="en-US"/>
          </a:p>
        </p:txBody>
      </p:sp>
      <p:pic>
        <p:nvPicPr>
          <p:cNvPr id="5" name="Gráfico 4" descr="Portapapeles parcialmente comprobado contorno">
            <a:extLst>
              <a:ext uri="{FF2B5EF4-FFF2-40B4-BE49-F238E27FC236}">
                <a16:creationId xmlns:a16="http://schemas.microsoft.com/office/drawing/2014/main" id="{331F474C-BF89-4317-BEAB-B9241EE39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6691" y="3889639"/>
            <a:ext cx="914400" cy="914400"/>
          </a:xfrm>
          <a:prstGeom prst="rect">
            <a:avLst/>
          </a:prstGeom>
        </p:spPr>
      </p:pic>
    </p:spTree>
    <p:extLst>
      <p:ext uri="{BB962C8B-B14F-4D97-AF65-F5344CB8AC3E}">
        <p14:creationId xmlns:p14="http://schemas.microsoft.com/office/powerpoint/2010/main" val="260491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8F4150-5FAF-4CB7-A135-D9207CC8600D}"/>
              </a:ext>
            </a:extLst>
          </p:cNvPr>
          <p:cNvSpPr>
            <a:spLocks noGrp="1"/>
          </p:cNvSpPr>
          <p:nvPr>
            <p:ph type="title"/>
          </p:nvPr>
        </p:nvSpPr>
        <p:spPr/>
        <p:txBody>
          <a:bodyPr/>
          <a:lstStyle/>
          <a:p>
            <a:r>
              <a:rPr lang="en-GB" b="1"/>
              <a:t>Conclusions and further work</a:t>
            </a:r>
          </a:p>
        </p:txBody>
      </p:sp>
      <p:sp>
        <p:nvSpPr>
          <p:cNvPr id="4" name="Slide Number Placeholder 3">
            <a:extLst>
              <a:ext uri="{FF2B5EF4-FFF2-40B4-BE49-F238E27FC236}">
                <a16:creationId xmlns:a16="http://schemas.microsoft.com/office/drawing/2014/main" id="{286A409B-6A54-40A5-A02B-BBFC55572C0A}"/>
              </a:ext>
            </a:extLst>
          </p:cNvPr>
          <p:cNvSpPr>
            <a:spLocks noGrp="1"/>
          </p:cNvSpPr>
          <p:nvPr>
            <p:ph type="sldNum" sz="quarter" idx="12"/>
          </p:nvPr>
        </p:nvSpPr>
        <p:spPr/>
        <p:txBody>
          <a:bodyPr/>
          <a:lstStyle/>
          <a:p>
            <a:fld id="{28844951-7827-47D4-8276-7DDE1FA7D85A}" type="slidenum">
              <a:rPr lang="en-US" smtClean="0"/>
              <a:t>28</a:t>
            </a:fld>
            <a:endParaRPr lang="en-US"/>
          </a:p>
        </p:txBody>
      </p:sp>
      <p:sp>
        <p:nvSpPr>
          <p:cNvPr id="9" name="Rectángulo: esquinas redondeadas 11">
            <a:extLst>
              <a:ext uri="{FF2B5EF4-FFF2-40B4-BE49-F238E27FC236}">
                <a16:creationId xmlns:a16="http://schemas.microsoft.com/office/drawing/2014/main" id="{D95290FE-B186-45DC-9D20-FC322B195693}"/>
              </a:ext>
            </a:extLst>
          </p:cNvPr>
          <p:cNvSpPr/>
          <p:nvPr/>
        </p:nvSpPr>
        <p:spPr>
          <a:xfrm>
            <a:off x="1967008" y="1697334"/>
            <a:ext cx="9612818" cy="399652"/>
          </a:xfrm>
          <a:prstGeom prst="roundRect">
            <a:avLst>
              <a:gd name="adj" fmla="val 4027"/>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000" b="1">
                <a:solidFill>
                  <a:schemeClr val="bg1"/>
                </a:solidFill>
              </a:rPr>
              <a:t>Conclusions</a:t>
            </a:r>
          </a:p>
        </p:txBody>
      </p:sp>
      <p:sp>
        <p:nvSpPr>
          <p:cNvPr id="10" name="Rectángulo: esquinas redondeadas 11">
            <a:extLst>
              <a:ext uri="{FF2B5EF4-FFF2-40B4-BE49-F238E27FC236}">
                <a16:creationId xmlns:a16="http://schemas.microsoft.com/office/drawing/2014/main" id="{13ECA025-8EBE-40FA-A0B8-87D98D27D7B1}"/>
              </a:ext>
            </a:extLst>
          </p:cNvPr>
          <p:cNvSpPr/>
          <p:nvPr/>
        </p:nvSpPr>
        <p:spPr>
          <a:xfrm>
            <a:off x="1967008" y="4915175"/>
            <a:ext cx="9612817" cy="399652"/>
          </a:xfrm>
          <a:prstGeom prst="roundRect">
            <a:avLst>
              <a:gd name="adj" fmla="val 4027"/>
            </a:avLst>
          </a:prstGeom>
          <a:noFill/>
          <a:ln w="28575">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000" b="1">
                <a:solidFill>
                  <a:schemeClr val="bg1"/>
                </a:solidFill>
              </a:rPr>
              <a:t>Further work</a:t>
            </a:r>
          </a:p>
        </p:txBody>
      </p:sp>
      <p:sp>
        <p:nvSpPr>
          <p:cNvPr id="11" name="Rectángulo 6">
            <a:extLst>
              <a:ext uri="{FF2B5EF4-FFF2-40B4-BE49-F238E27FC236}">
                <a16:creationId xmlns:a16="http://schemas.microsoft.com/office/drawing/2014/main" id="{B9F440A3-9A84-4F4E-A69D-72B3A54AD459}"/>
              </a:ext>
            </a:extLst>
          </p:cNvPr>
          <p:cNvSpPr/>
          <p:nvPr/>
        </p:nvSpPr>
        <p:spPr>
          <a:xfrm>
            <a:off x="2527443" y="2229100"/>
            <a:ext cx="9052385" cy="783523"/>
          </a:xfrm>
          <a:prstGeom prst="rect">
            <a:avLst/>
          </a:prstGeom>
          <a:solidFill>
            <a:srgbClr val="D1666F"/>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GB"/>
              <a:t>The technologies that need to be developed for future Lunar and Martian settlements are feasible but need to be tested further.  </a:t>
            </a:r>
          </a:p>
        </p:txBody>
      </p:sp>
      <p:sp>
        <p:nvSpPr>
          <p:cNvPr id="12" name="Rectángulo 6">
            <a:extLst>
              <a:ext uri="{FF2B5EF4-FFF2-40B4-BE49-F238E27FC236}">
                <a16:creationId xmlns:a16="http://schemas.microsoft.com/office/drawing/2014/main" id="{E0A033E8-E732-4900-B888-565062955196}"/>
              </a:ext>
            </a:extLst>
          </p:cNvPr>
          <p:cNvSpPr/>
          <p:nvPr/>
        </p:nvSpPr>
        <p:spPr>
          <a:xfrm>
            <a:off x="2527441" y="3936082"/>
            <a:ext cx="9052384" cy="787691"/>
          </a:xfrm>
          <a:prstGeom prst="rect">
            <a:avLst/>
          </a:prstGeom>
          <a:solidFill>
            <a:srgbClr val="BD803D"/>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GB"/>
              <a:t>ISRU will be required for these type of missions, but it won’t be the only way to acquire materials at first. Transporting materials and technology from Earth will also be essential.</a:t>
            </a:r>
          </a:p>
        </p:txBody>
      </p:sp>
      <p:sp>
        <p:nvSpPr>
          <p:cNvPr id="13" name="Rectángulo 6">
            <a:extLst>
              <a:ext uri="{FF2B5EF4-FFF2-40B4-BE49-F238E27FC236}">
                <a16:creationId xmlns:a16="http://schemas.microsoft.com/office/drawing/2014/main" id="{3F186FA1-12C9-4A7C-A40F-44D7CFE3A3D2}"/>
              </a:ext>
            </a:extLst>
          </p:cNvPr>
          <p:cNvSpPr/>
          <p:nvPr/>
        </p:nvSpPr>
        <p:spPr>
          <a:xfrm>
            <a:off x="2527441" y="3081747"/>
            <a:ext cx="9052385" cy="787691"/>
          </a:xfrm>
          <a:prstGeom prst="rect">
            <a:avLst/>
          </a:prstGeom>
          <a:solidFill>
            <a:srgbClr val="B05E22"/>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GB"/>
              <a:t>There are a number of methods to approach this design problem, and the best option will be a trade-off between these.</a:t>
            </a:r>
          </a:p>
        </p:txBody>
      </p:sp>
      <p:pic>
        <p:nvPicPr>
          <p:cNvPr id="14" name="Graphic 13" descr="Checkmark with solid fill">
            <a:extLst>
              <a:ext uri="{FF2B5EF4-FFF2-40B4-BE49-F238E27FC236}">
                <a16:creationId xmlns:a16="http://schemas.microsoft.com/office/drawing/2014/main" id="{26BB196F-EA99-4BB7-9DF8-728F5D0C4E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9578" y="2400983"/>
            <a:ext cx="471653" cy="418366"/>
          </a:xfrm>
          <a:prstGeom prst="rect">
            <a:avLst/>
          </a:prstGeom>
        </p:spPr>
      </p:pic>
      <p:sp>
        <p:nvSpPr>
          <p:cNvPr id="17" name="Rectángulo 6">
            <a:extLst>
              <a:ext uri="{FF2B5EF4-FFF2-40B4-BE49-F238E27FC236}">
                <a16:creationId xmlns:a16="http://schemas.microsoft.com/office/drawing/2014/main" id="{CB8653DF-96C8-46FC-9CCD-6DD6CD613D56}"/>
              </a:ext>
            </a:extLst>
          </p:cNvPr>
          <p:cNvSpPr/>
          <p:nvPr/>
        </p:nvSpPr>
        <p:spPr>
          <a:xfrm>
            <a:off x="1967007" y="5425386"/>
            <a:ext cx="9612817" cy="893702"/>
          </a:xfrm>
          <a:prstGeom prst="rect">
            <a:avLst/>
          </a:prstGeom>
          <a:solidFill>
            <a:srgbClr val="9E8D6A"/>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GB"/>
              <a:t>More Lunar and Martian soil samples should be acquired and studied in order to accurately determine the material properties and to validate the manufacturing methods that have been proposed. </a:t>
            </a:r>
          </a:p>
        </p:txBody>
      </p:sp>
      <p:sp>
        <p:nvSpPr>
          <p:cNvPr id="20" name="Rectángulo 6">
            <a:extLst>
              <a:ext uri="{FF2B5EF4-FFF2-40B4-BE49-F238E27FC236}">
                <a16:creationId xmlns:a16="http://schemas.microsoft.com/office/drawing/2014/main" id="{59F45579-5103-45BA-B6C8-AA308C30873C}"/>
              </a:ext>
            </a:extLst>
          </p:cNvPr>
          <p:cNvSpPr/>
          <p:nvPr/>
        </p:nvSpPr>
        <p:spPr>
          <a:xfrm>
            <a:off x="1967006" y="2229100"/>
            <a:ext cx="482280" cy="779154"/>
          </a:xfrm>
          <a:prstGeom prst="rect">
            <a:avLst/>
          </a:prstGeom>
          <a:no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pic>
        <p:nvPicPr>
          <p:cNvPr id="21" name="Graphic 20" descr="Checkmark with solid fill">
            <a:extLst>
              <a:ext uri="{FF2B5EF4-FFF2-40B4-BE49-F238E27FC236}">
                <a16:creationId xmlns:a16="http://schemas.microsoft.com/office/drawing/2014/main" id="{AF4670E7-FF18-4926-BD6A-669F545E01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67518" y="3242375"/>
            <a:ext cx="471653" cy="418366"/>
          </a:xfrm>
          <a:prstGeom prst="rect">
            <a:avLst/>
          </a:prstGeom>
        </p:spPr>
      </p:pic>
      <p:sp>
        <p:nvSpPr>
          <p:cNvPr id="22" name="Rectángulo 6">
            <a:extLst>
              <a:ext uri="{FF2B5EF4-FFF2-40B4-BE49-F238E27FC236}">
                <a16:creationId xmlns:a16="http://schemas.microsoft.com/office/drawing/2014/main" id="{715269C8-51BC-42D6-85E1-794AF3D021BE}"/>
              </a:ext>
            </a:extLst>
          </p:cNvPr>
          <p:cNvSpPr/>
          <p:nvPr/>
        </p:nvSpPr>
        <p:spPr>
          <a:xfrm>
            <a:off x="1967518" y="3081746"/>
            <a:ext cx="481768" cy="787691"/>
          </a:xfrm>
          <a:prstGeom prst="rect">
            <a:avLst/>
          </a:prstGeom>
          <a:no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pic>
        <p:nvPicPr>
          <p:cNvPr id="23" name="Graphic 22" descr="Checkmark with solid fill">
            <a:extLst>
              <a:ext uri="{FF2B5EF4-FFF2-40B4-BE49-F238E27FC236}">
                <a16:creationId xmlns:a16="http://schemas.microsoft.com/office/drawing/2014/main" id="{4229B866-F50E-4D92-B4AA-FB50CE6B74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67619" y="4121554"/>
            <a:ext cx="471653" cy="418366"/>
          </a:xfrm>
          <a:prstGeom prst="rect">
            <a:avLst/>
          </a:prstGeom>
        </p:spPr>
      </p:pic>
      <p:sp>
        <p:nvSpPr>
          <p:cNvPr id="24" name="Rectángulo 6">
            <a:extLst>
              <a:ext uri="{FF2B5EF4-FFF2-40B4-BE49-F238E27FC236}">
                <a16:creationId xmlns:a16="http://schemas.microsoft.com/office/drawing/2014/main" id="{C4CD51E2-BE88-4945-9C72-A441DF702B45}"/>
              </a:ext>
            </a:extLst>
          </p:cNvPr>
          <p:cNvSpPr/>
          <p:nvPr/>
        </p:nvSpPr>
        <p:spPr>
          <a:xfrm>
            <a:off x="1967619" y="3951463"/>
            <a:ext cx="476321" cy="768269"/>
          </a:xfrm>
          <a:prstGeom prst="rect">
            <a:avLst/>
          </a:prstGeom>
          <a:no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14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7" grpId="0" animBg="1"/>
      <p:bldP spid="20" grpId="0" animBg="1"/>
      <p:bldP spid="2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C4E20CC-1C24-4338-BA22-0046755D5564}"/>
              </a:ext>
            </a:extLst>
          </p:cNvPr>
          <p:cNvSpPr txBox="1"/>
          <p:nvPr/>
        </p:nvSpPr>
        <p:spPr>
          <a:xfrm>
            <a:off x="1890469" y="474254"/>
            <a:ext cx="9771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solidFill>
                  <a:srgbClr val="CDA655"/>
                </a:solidFill>
                <a:cs typeface="Calibri"/>
              </a:rPr>
              <a:t>Bibliography</a:t>
            </a:r>
          </a:p>
        </p:txBody>
      </p:sp>
      <p:cxnSp>
        <p:nvCxnSpPr>
          <p:cNvPr id="29" name="Conector recto 5">
            <a:extLst>
              <a:ext uri="{FF2B5EF4-FFF2-40B4-BE49-F238E27FC236}">
                <a16:creationId xmlns:a16="http://schemas.microsoft.com/office/drawing/2014/main" id="{1E39D469-1961-49F5-BF62-8205EA285862}"/>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36" name="Slide Number Placeholder 35">
            <a:extLst>
              <a:ext uri="{FF2B5EF4-FFF2-40B4-BE49-F238E27FC236}">
                <a16:creationId xmlns:a16="http://schemas.microsoft.com/office/drawing/2014/main" id="{DC4BE2D4-FDB0-4691-9E5A-530F2C2A77E2}"/>
              </a:ext>
            </a:extLst>
          </p:cNvPr>
          <p:cNvSpPr>
            <a:spLocks noGrp="1"/>
          </p:cNvSpPr>
          <p:nvPr>
            <p:ph type="sldNum" sz="quarter" idx="12"/>
          </p:nvPr>
        </p:nvSpPr>
        <p:spPr>
          <a:xfrm>
            <a:off x="9122201" y="6299764"/>
            <a:ext cx="2743200" cy="365125"/>
          </a:xfrm>
        </p:spPr>
        <p:txBody>
          <a:bodyPr/>
          <a:lstStyle/>
          <a:p>
            <a:fld id="{28844951-7827-47D4-8276-7DDE1FA7D85A}" type="slidenum">
              <a:rPr lang="en-US" smtClean="0"/>
              <a:t>29</a:t>
            </a:fld>
            <a:endParaRPr lang="en-US"/>
          </a:p>
        </p:txBody>
      </p:sp>
      <p:sp>
        <p:nvSpPr>
          <p:cNvPr id="7" name="CuadroTexto 6">
            <a:extLst>
              <a:ext uri="{FF2B5EF4-FFF2-40B4-BE49-F238E27FC236}">
                <a16:creationId xmlns:a16="http://schemas.microsoft.com/office/drawing/2014/main" id="{4019556D-7E31-42D2-8F3A-60DB063515BB}"/>
              </a:ext>
            </a:extLst>
          </p:cNvPr>
          <p:cNvSpPr txBox="1"/>
          <p:nvPr/>
        </p:nvSpPr>
        <p:spPr>
          <a:xfrm>
            <a:off x="1584384" y="1300892"/>
            <a:ext cx="10149617" cy="4911666"/>
          </a:xfrm>
          <a:prstGeom prst="rect">
            <a:avLst/>
          </a:prstGeom>
          <a:noFill/>
        </p:spPr>
        <p:txBody>
          <a:bodyPr wrap="square">
            <a:spAutoFit/>
          </a:bodyPr>
          <a:lstStyle/>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[1]	M.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Yashar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Ciardullo</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M. Morris, 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Pailes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-Friedman, R. Moses, D. Case, Mars X-House: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Design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Principles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Autonomously</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3D-Printed ISRU Surface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Habitat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(2019) 1–20.</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[2]	J.A.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Happel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Indigenous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materials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construction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Appl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Mech</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Rev. 46 (1993) 313–325. https://doi.org/10.1115/1.3120360.</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[3]	J. Liu, H. Li, L.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Sun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Z.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Guo</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J. Harvey, Q. Tang, H. Lu, M. Jia,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In-situ</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resources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infrastructure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construction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Mars: 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review</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J.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Transp</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Sci</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Technol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(2021) 1–16. https://doi.org/10.1016/j.ijtst.2021.02.001.</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[4]	E.J.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Faierson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K. V. Logan, B.K. Stewart, M.P. Hunt,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Demonstration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concept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fabrication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physical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assets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utilizing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regolith</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simulant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and 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geothermite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reaction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Acta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Astronaut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67 (2010) 38–45. https://doi.org/10.1016/j.actaastro.2009.12.006.</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[5]	N.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Kalapodis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G.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Kampas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O.J.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Ktenidou</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review</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towards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the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design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extraterrestrial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structures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From</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regolith</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to</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human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outposts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Acta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Astronaut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175 (2020) 540–569. https://doi.org/10.1016/j.actaastro.2020.05.038.</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[6]	A. Cowley, B.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Imhof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Teeney</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Waclavicek</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F.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Spina</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 Canals, J.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Schleppi</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P. Soriano,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ISRU-</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Based</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Architecture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Human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Habitats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Mars: the “Lava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Hive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Concept, Acta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Futur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(2016) 109–119. https://doi.org/10.5281/zenodo.202220.</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[7]	N. Labeaga-Martínez, M. Sanjurjo-</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Rivo</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J. Díaz-Álvarez, J. Martínez-Frías,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Additive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manufacturing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 Moon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village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Procedia</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Manuf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13 (2017) 794–801. https://doi.org/10.1016/j.promfg.2017.09.186.</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230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9A65-D9D3-45E3-A12D-3BC8870244F9}"/>
              </a:ext>
            </a:extLst>
          </p:cNvPr>
          <p:cNvSpPr>
            <a:spLocks noGrp="1"/>
          </p:cNvSpPr>
          <p:nvPr>
            <p:ph type="title"/>
          </p:nvPr>
        </p:nvSpPr>
        <p:spPr>
          <a:xfrm>
            <a:off x="1611984" y="365126"/>
            <a:ext cx="9741816" cy="1090684"/>
          </a:xfrm>
        </p:spPr>
        <p:txBody>
          <a:bodyPr/>
          <a:lstStyle/>
          <a:p>
            <a:r>
              <a:rPr lang="en-GB" b="1"/>
              <a:t>ISRU vs Materials brought from Earth</a:t>
            </a:r>
          </a:p>
        </p:txBody>
      </p:sp>
      <p:sp>
        <p:nvSpPr>
          <p:cNvPr id="4" name="Slide Number Placeholder 3">
            <a:extLst>
              <a:ext uri="{FF2B5EF4-FFF2-40B4-BE49-F238E27FC236}">
                <a16:creationId xmlns:a16="http://schemas.microsoft.com/office/drawing/2014/main" id="{3FBB76A0-7133-41FC-94AB-5F3CC7373650}"/>
              </a:ext>
            </a:extLst>
          </p:cNvPr>
          <p:cNvSpPr>
            <a:spLocks noGrp="1"/>
          </p:cNvSpPr>
          <p:nvPr>
            <p:ph type="sldNum" sz="quarter" idx="12"/>
          </p:nvPr>
        </p:nvSpPr>
        <p:spPr/>
        <p:txBody>
          <a:bodyPr/>
          <a:lstStyle/>
          <a:p>
            <a:fld id="{28844951-7827-47D4-8276-7DDE1FA7D85A}" type="slidenum">
              <a:rPr lang="en-US" smtClean="0"/>
              <a:pPr/>
              <a:t>3</a:t>
            </a:fld>
            <a:endParaRPr lang="en-US"/>
          </a:p>
        </p:txBody>
      </p:sp>
      <p:sp>
        <p:nvSpPr>
          <p:cNvPr id="10" name="Rectángulo 6">
            <a:extLst>
              <a:ext uri="{FF2B5EF4-FFF2-40B4-BE49-F238E27FC236}">
                <a16:creationId xmlns:a16="http://schemas.microsoft.com/office/drawing/2014/main" id="{4F995F93-0BF3-48FF-9A9E-DEECB955F522}"/>
              </a:ext>
            </a:extLst>
          </p:cNvPr>
          <p:cNvSpPr/>
          <p:nvPr/>
        </p:nvSpPr>
        <p:spPr>
          <a:xfrm>
            <a:off x="5952672" y="2081833"/>
            <a:ext cx="4672420" cy="392400"/>
          </a:xfrm>
          <a:prstGeom prst="rect">
            <a:avLst/>
          </a:prstGeom>
          <a:solidFill>
            <a:srgbClr val="4472C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Basalt</a:t>
            </a:r>
          </a:p>
        </p:txBody>
      </p:sp>
      <p:sp>
        <p:nvSpPr>
          <p:cNvPr id="11" name="Rectángulo 6">
            <a:extLst>
              <a:ext uri="{FF2B5EF4-FFF2-40B4-BE49-F238E27FC236}">
                <a16:creationId xmlns:a16="http://schemas.microsoft.com/office/drawing/2014/main" id="{47F196AD-3CB2-4541-BE6C-B94CF42BA581}"/>
              </a:ext>
            </a:extLst>
          </p:cNvPr>
          <p:cNvSpPr/>
          <p:nvPr/>
        </p:nvSpPr>
        <p:spPr>
          <a:xfrm>
            <a:off x="5952672" y="1455809"/>
            <a:ext cx="4672420" cy="392682"/>
          </a:xfrm>
          <a:prstGeom prst="rect">
            <a:avLst/>
          </a:prstGeom>
          <a:solidFill>
            <a:schemeClr val="accent1"/>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Lunar and Martian </a:t>
            </a:r>
            <a:r>
              <a:rPr lang="en-GB" err="1"/>
              <a:t>regolith</a:t>
            </a:r>
            <a:endParaRPr lang="en-GB"/>
          </a:p>
        </p:txBody>
      </p:sp>
      <p:sp>
        <p:nvSpPr>
          <p:cNvPr id="12" name="Rectángulo 6">
            <a:extLst>
              <a:ext uri="{FF2B5EF4-FFF2-40B4-BE49-F238E27FC236}">
                <a16:creationId xmlns:a16="http://schemas.microsoft.com/office/drawing/2014/main" id="{676D7618-5CFE-4E53-8EC4-75E4C777B5C1}"/>
              </a:ext>
            </a:extLst>
          </p:cNvPr>
          <p:cNvSpPr/>
          <p:nvPr/>
        </p:nvSpPr>
        <p:spPr>
          <a:xfrm>
            <a:off x="2700585" y="2593113"/>
            <a:ext cx="2461965" cy="666353"/>
          </a:xfrm>
          <a:prstGeom prst="rect">
            <a:avLst/>
          </a:prstGeom>
          <a:solidFill>
            <a:srgbClr val="7962CC"/>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In-Situ Resource Utilization (ISRU)</a:t>
            </a:r>
          </a:p>
        </p:txBody>
      </p:sp>
      <p:sp>
        <p:nvSpPr>
          <p:cNvPr id="13" name="Right Brace 12">
            <a:extLst>
              <a:ext uri="{FF2B5EF4-FFF2-40B4-BE49-F238E27FC236}">
                <a16:creationId xmlns:a16="http://schemas.microsoft.com/office/drawing/2014/main" id="{A766C307-6398-45F3-B1C6-BE3B24B9E9DD}"/>
              </a:ext>
            </a:extLst>
          </p:cNvPr>
          <p:cNvSpPr/>
          <p:nvPr/>
        </p:nvSpPr>
        <p:spPr>
          <a:xfrm rot="10800000">
            <a:off x="5369419" y="1361488"/>
            <a:ext cx="376383" cy="3098751"/>
          </a:xfrm>
          <a:prstGeom prst="rightBrace">
            <a:avLst>
              <a:gd name="adj1" fmla="val 8333"/>
              <a:gd name="adj2" fmla="val 50730"/>
            </a:avLst>
          </a:prstGeom>
          <a:ln w="28575">
            <a:solidFill>
              <a:srgbClr val="7962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D6B574"/>
              </a:solidFill>
            </a:endParaRPr>
          </a:p>
        </p:txBody>
      </p:sp>
      <p:sp>
        <p:nvSpPr>
          <p:cNvPr id="14" name="Rectángulo 6">
            <a:extLst>
              <a:ext uri="{FF2B5EF4-FFF2-40B4-BE49-F238E27FC236}">
                <a16:creationId xmlns:a16="http://schemas.microsoft.com/office/drawing/2014/main" id="{1C02E193-B05B-4736-8F5B-A57D922A43C8}"/>
              </a:ext>
            </a:extLst>
          </p:cNvPr>
          <p:cNvSpPr/>
          <p:nvPr/>
        </p:nvSpPr>
        <p:spPr>
          <a:xfrm>
            <a:off x="5965100" y="2707575"/>
            <a:ext cx="4672420" cy="392400"/>
          </a:xfrm>
          <a:prstGeom prst="rect">
            <a:avLst/>
          </a:prstGeom>
          <a:solidFill>
            <a:srgbClr val="4472C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Volcanic ash</a:t>
            </a:r>
          </a:p>
        </p:txBody>
      </p:sp>
      <p:sp>
        <p:nvSpPr>
          <p:cNvPr id="15" name="Rectángulo 6">
            <a:extLst>
              <a:ext uri="{FF2B5EF4-FFF2-40B4-BE49-F238E27FC236}">
                <a16:creationId xmlns:a16="http://schemas.microsoft.com/office/drawing/2014/main" id="{D97D3AF1-2AC5-469D-9756-AC947A1A023D}"/>
              </a:ext>
            </a:extLst>
          </p:cNvPr>
          <p:cNvSpPr/>
          <p:nvPr/>
        </p:nvSpPr>
        <p:spPr>
          <a:xfrm>
            <a:off x="5965100" y="3333317"/>
            <a:ext cx="4672420" cy="392400"/>
          </a:xfrm>
          <a:prstGeom prst="rect">
            <a:avLst/>
          </a:prstGeom>
          <a:solidFill>
            <a:srgbClr val="4472C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Local ethylene</a:t>
            </a:r>
          </a:p>
        </p:txBody>
      </p:sp>
      <p:sp>
        <p:nvSpPr>
          <p:cNvPr id="22" name="Rectángulo 6">
            <a:extLst>
              <a:ext uri="{FF2B5EF4-FFF2-40B4-BE49-F238E27FC236}">
                <a16:creationId xmlns:a16="http://schemas.microsoft.com/office/drawing/2014/main" id="{4CCF6767-BBFC-4F0F-A58C-F7A6A8063904}"/>
              </a:ext>
            </a:extLst>
          </p:cNvPr>
          <p:cNvSpPr/>
          <p:nvPr/>
        </p:nvSpPr>
        <p:spPr>
          <a:xfrm>
            <a:off x="5952672" y="4778212"/>
            <a:ext cx="4684848" cy="392400"/>
          </a:xfrm>
          <a:prstGeom prst="rect">
            <a:avLst/>
          </a:prstGeom>
          <a:solidFill>
            <a:srgbClr val="6C6B50"/>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Expendable materials from the used spacecraft</a:t>
            </a:r>
            <a:endParaRPr lang="en-GB"/>
          </a:p>
        </p:txBody>
      </p:sp>
      <p:sp>
        <p:nvSpPr>
          <p:cNvPr id="24" name="Rectángulo 6">
            <a:extLst>
              <a:ext uri="{FF2B5EF4-FFF2-40B4-BE49-F238E27FC236}">
                <a16:creationId xmlns:a16="http://schemas.microsoft.com/office/drawing/2014/main" id="{FF403530-DD8D-4C38-B449-843703602F1E}"/>
              </a:ext>
            </a:extLst>
          </p:cNvPr>
          <p:cNvSpPr/>
          <p:nvPr/>
        </p:nvSpPr>
        <p:spPr>
          <a:xfrm>
            <a:off x="2700585" y="5269172"/>
            <a:ext cx="2461965" cy="666353"/>
          </a:xfrm>
          <a:prstGeom prst="rect">
            <a:avLst/>
          </a:prstGeom>
          <a:solidFill>
            <a:srgbClr val="169E8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Materials brought from Earth</a:t>
            </a:r>
          </a:p>
        </p:txBody>
      </p:sp>
      <p:sp>
        <p:nvSpPr>
          <p:cNvPr id="25" name="Right Brace 24">
            <a:extLst>
              <a:ext uri="{FF2B5EF4-FFF2-40B4-BE49-F238E27FC236}">
                <a16:creationId xmlns:a16="http://schemas.microsoft.com/office/drawing/2014/main" id="{B1B82812-E522-41AE-9C09-92B2264AB542}"/>
              </a:ext>
            </a:extLst>
          </p:cNvPr>
          <p:cNvSpPr/>
          <p:nvPr/>
        </p:nvSpPr>
        <p:spPr>
          <a:xfrm rot="10800000">
            <a:off x="5369419" y="4602480"/>
            <a:ext cx="376383" cy="1975388"/>
          </a:xfrm>
          <a:prstGeom prst="rightBrace">
            <a:avLst>
              <a:gd name="adj1" fmla="val 8333"/>
              <a:gd name="adj2" fmla="val 49091"/>
            </a:avLst>
          </a:prstGeom>
          <a:ln w="28575">
            <a:solidFill>
              <a:srgbClr val="1BC7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D6B574"/>
              </a:solidFill>
            </a:endParaRPr>
          </a:p>
        </p:txBody>
      </p:sp>
      <p:sp>
        <p:nvSpPr>
          <p:cNvPr id="26" name="Rectángulo 6">
            <a:extLst>
              <a:ext uri="{FF2B5EF4-FFF2-40B4-BE49-F238E27FC236}">
                <a16:creationId xmlns:a16="http://schemas.microsoft.com/office/drawing/2014/main" id="{0400EB46-EB7D-4EE1-A6FF-AEC65B8000E7}"/>
              </a:ext>
            </a:extLst>
          </p:cNvPr>
          <p:cNvSpPr/>
          <p:nvPr/>
        </p:nvSpPr>
        <p:spPr>
          <a:xfrm>
            <a:off x="5965100" y="5403954"/>
            <a:ext cx="4659992" cy="392400"/>
          </a:xfrm>
          <a:prstGeom prst="rect">
            <a:avLst/>
          </a:prstGeom>
          <a:solidFill>
            <a:srgbClr val="6C6B50"/>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Deployable Metal Structures</a:t>
            </a:r>
          </a:p>
        </p:txBody>
      </p:sp>
      <p:sp>
        <p:nvSpPr>
          <p:cNvPr id="27" name="Rectángulo 6">
            <a:extLst>
              <a:ext uri="{FF2B5EF4-FFF2-40B4-BE49-F238E27FC236}">
                <a16:creationId xmlns:a16="http://schemas.microsoft.com/office/drawing/2014/main" id="{D5E1388B-81CA-41A4-A8D8-73162BF22300}"/>
              </a:ext>
            </a:extLst>
          </p:cNvPr>
          <p:cNvSpPr/>
          <p:nvPr/>
        </p:nvSpPr>
        <p:spPr>
          <a:xfrm>
            <a:off x="5965100" y="6029696"/>
            <a:ext cx="4659992" cy="392400"/>
          </a:xfrm>
          <a:prstGeom prst="rect">
            <a:avLst/>
          </a:prstGeom>
          <a:solidFill>
            <a:srgbClr val="6C6B50"/>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Inflatable Structures</a:t>
            </a:r>
          </a:p>
        </p:txBody>
      </p:sp>
      <p:sp>
        <p:nvSpPr>
          <p:cNvPr id="18" name="Rectángulo 6">
            <a:extLst>
              <a:ext uri="{FF2B5EF4-FFF2-40B4-BE49-F238E27FC236}">
                <a16:creationId xmlns:a16="http://schemas.microsoft.com/office/drawing/2014/main" id="{EB6B5143-EA76-49D7-8C4C-11284AEE157E}"/>
              </a:ext>
            </a:extLst>
          </p:cNvPr>
          <p:cNvSpPr/>
          <p:nvPr/>
        </p:nvSpPr>
        <p:spPr>
          <a:xfrm>
            <a:off x="5965100" y="3983392"/>
            <a:ext cx="4672420" cy="392400"/>
          </a:xfrm>
          <a:prstGeom prst="rect">
            <a:avLst/>
          </a:prstGeom>
          <a:solidFill>
            <a:srgbClr val="4472C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Water and carbon dioxide</a:t>
            </a:r>
          </a:p>
        </p:txBody>
      </p:sp>
    </p:spTree>
    <p:extLst>
      <p:ext uri="{BB962C8B-B14F-4D97-AF65-F5344CB8AC3E}">
        <p14:creationId xmlns:p14="http://schemas.microsoft.com/office/powerpoint/2010/main" val="4106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22" grpId="0" animBg="1"/>
      <p:bldP spid="26" grpId="0" animBg="1"/>
      <p:bldP spid="2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C4E20CC-1C24-4338-BA22-0046755D5564}"/>
              </a:ext>
            </a:extLst>
          </p:cNvPr>
          <p:cNvSpPr txBox="1"/>
          <p:nvPr/>
        </p:nvSpPr>
        <p:spPr>
          <a:xfrm>
            <a:off x="1890469" y="474254"/>
            <a:ext cx="9771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solidFill>
                  <a:srgbClr val="CDA655"/>
                </a:solidFill>
                <a:cs typeface="Calibri"/>
              </a:rPr>
              <a:t>Bibliography</a:t>
            </a:r>
          </a:p>
        </p:txBody>
      </p:sp>
      <p:cxnSp>
        <p:nvCxnSpPr>
          <p:cNvPr id="29" name="Conector recto 5">
            <a:extLst>
              <a:ext uri="{FF2B5EF4-FFF2-40B4-BE49-F238E27FC236}">
                <a16:creationId xmlns:a16="http://schemas.microsoft.com/office/drawing/2014/main" id="{1E39D469-1961-49F5-BF62-8205EA285862}"/>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36" name="Slide Number Placeholder 35">
            <a:extLst>
              <a:ext uri="{FF2B5EF4-FFF2-40B4-BE49-F238E27FC236}">
                <a16:creationId xmlns:a16="http://schemas.microsoft.com/office/drawing/2014/main" id="{DC4BE2D4-FDB0-4691-9E5A-530F2C2A77E2}"/>
              </a:ext>
            </a:extLst>
          </p:cNvPr>
          <p:cNvSpPr>
            <a:spLocks noGrp="1"/>
          </p:cNvSpPr>
          <p:nvPr>
            <p:ph type="sldNum" sz="quarter" idx="12"/>
          </p:nvPr>
        </p:nvSpPr>
        <p:spPr>
          <a:xfrm>
            <a:off x="9122201" y="6299764"/>
            <a:ext cx="2743200" cy="365125"/>
          </a:xfrm>
        </p:spPr>
        <p:txBody>
          <a:bodyPr/>
          <a:lstStyle/>
          <a:p>
            <a:fld id="{28844951-7827-47D4-8276-7DDE1FA7D85A}" type="slidenum">
              <a:rPr lang="en-US" smtClean="0"/>
              <a:t>30</a:t>
            </a:fld>
            <a:endParaRPr lang="en-US"/>
          </a:p>
        </p:txBody>
      </p:sp>
      <p:sp>
        <p:nvSpPr>
          <p:cNvPr id="14" name="CuadroTexto 13">
            <a:extLst>
              <a:ext uri="{FF2B5EF4-FFF2-40B4-BE49-F238E27FC236}">
                <a16:creationId xmlns:a16="http://schemas.microsoft.com/office/drawing/2014/main" id="{8C165B5A-4C3C-438B-B0A4-30E46BFE7703}"/>
              </a:ext>
            </a:extLst>
          </p:cNvPr>
          <p:cNvSpPr txBox="1"/>
          <p:nvPr/>
        </p:nvSpPr>
        <p:spPr>
          <a:xfrm>
            <a:off x="1584384" y="1300892"/>
            <a:ext cx="10149617" cy="2496133"/>
          </a:xfrm>
          <a:prstGeom prst="rect">
            <a:avLst/>
          </a:prstGeom>
          <a:noFill/>
        </p:spPr>
        <p:txBody>
          <a:bodyPr wrap="square">
            <a:spAutoFit/>
          </a:bodyPr>
          <a:lstStyle/>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[8]	G.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Cesaretti</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E. Dini, X. De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Kestelier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V. Colla, L.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Pambaguian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Building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components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outpost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the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soil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by</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means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 novel 3D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printing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technology</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Acta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Astronaut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93 (2014) 430–450. https://doi.org/10.1016/j.actaastro.2013.07.034.</a:t>
            </a: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[9]	B.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Grundström</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Additive</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manufacturing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regolith</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simulant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using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direct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ink</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writing</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(2020).</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[10]	H.A.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Toutanji</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S. Evans, R.N.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Grugel</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Performance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of</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sulfur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concrete in lunar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environments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Constr.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Build</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Mater. 29 (2012) 444–448. https://doi.org/10.1016/j.conbuildmat.2011.10.041.</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06400" indent="-406400">
              <a:lnSpc>
                <a:spcPct val="107000"/>
              </a:lnSpc>
              <a:spcAft>
                <a:spcPts val="800"/>
              </a:spcAft>
            </a:pP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[11]	Y.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Reches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Concrete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Mars: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Options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challenges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and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solutions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binder-</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based</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construction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on</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the Red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Planet</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Cem</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Concr</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s-ES" sz="160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Compos</a:t>
            </a:r>
            <a:r>
              <a:rPr lang="es-ES" sz="1600">
                <a:solidFill>
                  <a:schemeClr val="bg1"/>
                </a:solidFill>
                <a:effectLst/>
                <a:latin typeface="Calibri" panose="020F0502020204030204" pitchFamily="34" charset="0"/>
                <a:ea typeface="Calibri" panose="020F0502020204030204" pitchFamily="34" charset="0"/>
                <a:cs typeface="Calibri" panose="020F0502020204030204" pitchFamily="34" charset="0"/>
              </a:rPr>
              <a:t>. 104 (2019) 103349. https://doi.org/10.1016/j.cemconcomp.2019.103349.</a:t>
            </a:r>
            <a:endParaRPr lang="es-ES" sz="16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5448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92EF8C-434D-4DBA-A695-64C82583D642}"/>
              </a:ext>
            </a:extLst>
          </p:cNvPr>
          <p:cNvPicPr>
            <a:picLocks noChangeAspect="1"/>
          </p:cNvPicPr>
          <p:nvPr/>
        </p:nvPicPr>
        <p:blipFill rotWithShape="1">
          <a:blip r:embed="rId2">
            <a:extLst>
              <a:ext uri="{28A0092B-C50C-407E-A947-70E740481C1C}">
                <a14:useLocalDpi xmlns:a14="http://schemas.microsoft.com/office/drawing/2010/main" val="0"/>
              </a:ext>
            </a:extLst>
          </a:blip>
          <a:srcRect l="518" t="19469" r="4667" b="-893"/>
          <a:stretch/>
        </p:blipFill>
        <p:spPr>
          <a:xfrm>
            <a:off x="0" y="0"/>
            <a:ext cx="12192000" cy="6934041"/>
          </a:xfrm>
          <a:prstGeom prst="rect">
            <a:avLst/>
          </a:prstGeom>
        </p:spPr>
      </p:pic>
      <p:pic>
        <p:nvPicPr>
          <p:cNvPr id="7" name="Picture 6" descr="A few silos in a desert&#10;&#10;Description automatically generated with low confidence">
            <a:extLst>
              <a:ext uri="{FF2B5EF4-FFF2-40B4-BE49-F238E27FC236}">
                <a16:creationId xmlns:a16="http://schemas.microsoft.com/office/drawing/2014/main" id="{978A4554-7989-4262-A750-083A4019DDB2}"/>
              </a:ext>
            </a:extLst>
          </p:cNvPr>
          <p:cNvPicPr>
            <a:picLocks noChangeAspect="1"/>
          </p:cNvPicPr>
          <p:nvPr/>
        </p:nvPicPr>
        <p:blipFill rotWithShape="1">
          <a:blip r:embed="rId3">
            <a:extLst>
              <a:ext uri="{28A0092B-C50C-407E-A947-70E740481C1C}">
                <a14:useLocalDpi xmlns:a14="http://schemas.microsoft.com/office/drawing/2010/main" val="0"/>
              </a:ext>
            </a:extLst>
          </a:blip>
          <a:srcRect l="92" t="17703" r="719"/>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1DD6985-32BC-4730-9021-DFC460AF41C0}"/>
              </a:ext>
            </a:extLst>
          </p:cNvPr>
          <p:cNvSpPr/>
          <p:nvPr/>
        </p:nvSpPr>
        <p:spPr>
          <a:xfrm>
            <a:off x="-102810" y="4980359"/>
            <a:ext cx="12397619" cy="1360423"/>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1BFFFF4B-3079-4209-8D5F-D46F907EC3A4}"/>
              </a:ext>
            </a:extLst>
          </p:cNvPr>
          <p:cNvSpPr txBox="1"/>
          <p:nvPr/>
        </p:nvSpPr>
        <p:spPr>
          <a:xfrm>
            <a:off x="2615742" y="5198221"/>
            <a:ext cx="60651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3600" b="1">
                <a:solidFill>
                  <a:srgbClr val="CDA655"/>
                </a:solidFill>
                <a:cs typeface="Calibri"/>
              </a:rPr>
              <a:t>Any</a:t>
            </a:r>
            <a:r>
              <a:rPr lang="es-ES" sz="3600" b="1">
                <a:solidFill>
                  <a:srgbClr val="CDA655"/>
                </a:solidFill>
                <a:cs typeface="Calibri"/>
              </a:rPr>
              <a:t> </a:t>
            </a:r>
            <a:r>
              <a:rPr lang="en-GB" sz="3600" b="1">
                <a:solidFill>
                  <a:srgbClr val="CDA655"/>
                </a:solidFill>
                <a:cs typeface="Calibri"/>
              </a:rPr>
              <a:t>Questions</a:t>
            </a:r>
            <a:r>
              <a:rPr lang="es-ES" sz="3600" b="1">
                <a:solidFill>
                  <a:srgbClr val="CDA655"/>
                </a:solidFill>
                <a:cs typeface="Calibri"/>
              </a:rPr>
              <a:t>?</a:t>
            </a:r>
          </a:p>
        </p:txBody>
      </p:sp>
      <p:cxnSp>
        <p:nvCxnSpPr>
          <p:cNvPr id="6" name="Conector recto 5">
            <a:extLst>
              <a:ext uri="{FF2B5EF4-FFF2-40B4-BE49-F238E27FC236}">
                <a16:creationId xmlns:a16="http://schemas.microsoft.com/office/drawing/2014/main" id="{06015052-0AD2-4C12-BBB8-C0C91249455B}"/>
              </a:ext>
            </a:extLst>
          </p:cNvPr>
          <p:cNvCxnSpPr/>
          <p:nvPr/>
        </p:nvCxnSpPr>
        <p:spPr>
          <a:xfrm>
            <a:off x="1310819" y="5869014"/>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A92E520-921C-4F54-8B5C-9FA4841A0BB1}"/>
              </a:ext>
            </a:extLst>
          </p:cNvPr>
          <p:cNvSpPr>
            <a:spLocks noGrp="1"/>
          </p:cNvSpPr>
          <p:nvPr>
            <p:ph type="sldNum" sz="quarter" idx="12"/>
          </p:nvPr>
        </p:nvSpPr>
        <p:spPr/>
        <p:txBody>
          <a:bodyPr/>
          <a:lstStyle/>
          <a:p>
            <a:fld id="{28844951-7827-47D4-8276-7DDE1FA7D85A}" type="slidenum">
              <a:rPr lang="en-US" smtClean="0"/>
              <a:t>31</a:t>
            </a:fld>
            <a:endParaRPr lang="en-US"/>
          </a:p>
        </p:txBody>
      </p:sp>
    </p:spTree>
    <p:extLst>
      <p:ext uri="{BB962C8B-B14F-4D97-AF65-F5344CB8AC3E}">
        <p14:creationId xmlns:p14="http://schemas.microsoft.com/office/powerpoint/2010/main" val="202820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A6E4-1E75-4DAE-A502-9FF1CFCE1AB4}"/>
              </a:ext>
            </a:extLst>
          </p:cNvPr>
          <p:cNvSpPr>
            <a:spLocks noGrp="1"/>
          </p:cNvSpPr>
          <p:nvPr>
            <p:ph type="title"/>
          </p:nvPr>
        </p:nvSpPr>
        <p:spPr/>
        <p:txBody>
          <a:bodyPr/>
          <a:lstStyle/>
          <a:p>
            <a:r>
              <a:rPr lang="en-GB" b="1"/>
              <a:t>The solution: A trade-off between both solutions</a:t>
            </a:r>
          </a:p>
        </p:txBody>
      </p:sp>
      <p:sp>
        <p:nvSpPr>
          <p:cNvPr id="4" name="Slide Number Placeholder 3">
            <a:extLst>
              <a:ext uri="{FF2B5EF4-FFF2-40B4-BE49-F238E27FC236}">
                <a16:creationId xmlns:a16="http://schemas.microsoft.com/office/drawing/2014/main" id="{EBCFCA64-C6B0-4A7D-8CD2-E344E6AE2B42}"/>
              </a:ext>
            </a:extLst>
          </p:cNvPr>
          <p:cNvSpPr>
            <a:spLocks noGrp="1"/>
          </p:cNvSpPr>
          <p:nvPr>
            <p:ph type="sldNum" sz="quarter" idx="12"/>
          </p:nvPr>
        </p:nvSpPr>
        <p:spPr/>
        <p:txBody>
          <a:bodyPr/>
          <a:lstStyle/>
          <a:p>
            <a:fld id="{28844951-7827-47D4-8276-7DDE1FA7D85A}" type="slidenum">
              <a:rPr lang="en-US" smtClean="0"/>
              <a:pPr/>
              <a:t>4</a:t>
            </a:fld>
            <a:endParaRPr lang="en-US"/>
          </a:p>
        </p:txBody>
      </p:sp>
      <p:sp>
        <p:nvSpPr>
          <p:cNvPr id="9" name="Rectángulo 6">
            <a:extLst>
              <a:ext uri="{FF2B5EF4-FFF2-40B4-BE49-F238E27FC236}">
                <a16:creationId xmlns:a16="http://schemas.microsoft.com/office/drawing/2014/main" id="{B71CB12B-B1DE-4DC0-A67F-D8E805D8D30E}"/>
              </a:ext>
            </a:extLst>
          </p:cNvPr>
          <p:cNvSpPr/>
          <p:nvPr/>
        </p:nvSpPr>
        <p:spPr>
          <a:xfrm>
            <a:off x="5281323" y="4100202"/>
            <a:ext cx="3596740" cy="913335"/>
          </a:xfrm>
          <a:prstGeom prst="rect">
            <a:avLst/>
          </a:prstGeom>
          <a:solidFill>
            <a:srgbClr val="D1666F"/>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a:t>The possibility of Lunar and Martian outposts </a:t>
            </a:r>
          </a:p>
        </p:txBody>
      </p:sp>
      <p:sp>
        <p:nvSpPr>
          <p:cNvPr id="10" name="Rectángulo 6">
            <a:extLst>
              <a:ext uri="{FF2B5EF4-FFF2-40B4-BE49-F238E27FC236}">
                <a16:creationId xmlns:a16="http://schemas.microsoft.com/office/drawing/2014/main" id="{80E9D796-C3B9-456E-9DE4-33DD3D833AF7}"/>
              </a:ext>
            </a:extLst>
          </p:cNvPr>
          <p:cNvSpPr/>
          <p:nvPr/>
        </p:nvSpPr>
        <p:spPr>
          <a:xfrm>
            <a:off x="7794190" y="2566736"/>
            <a:ext cx="3121200" cy="537008"/>
          </a:xfrm>
          <a:prstGeom prst="rect">
            <a:avLst/>
          </a:prstGeom>
          <a:solidFill>
            <a:srgbClr val="1BC7A6"/>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a:t>Materials brought from Earth</a:t>
            </a:r>
          </a:p>
        </p:txBody>
      </p:sp>
      <p:sp>
        <p:nvSpPr>
          <p:cNvPr id="11" name="Rectángulo 6">
            <a:extLst>
              <a:ext uri="{FF2B5EF4-FFF2-40B4-BE49-F238E27FC236}">
                <a16:creationId xmlns:a16="http://schemas.microsoft.com/office/drawing/2014/main" id="{F05CE814-FB65-412B-AB64-3C25CF9467BD}"/>
              </a:ext>
            </a:extLst>
          </p:cNvPr>
          <p:cNvSpPr/>
          <p:nvPr/>
        </p:nvSpPr>
        <p:spPr>
          <a:xfrm>
            <a:off x="2837210" y="2566736"/>
            <a:ext cx="3121295" cy="537007"/>
          </a:xfrm>
          <a:prstGeom prst="rect">
            <a:avLst/>
          </a:prstGeom>
          <a:solidFill>
            <a:srgbClr val="7962CC"/>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a:t>In-Situ Resource Utilization</a:t>
            </a:r>
          </a:p>
        </p:txBody>
      </p:sp>
      <p:sp>
        <p:nvSpPr>
          <p:cNvPr id="12" name="Right Brace 11">
            <a:extLst>
              <a:ext uri="{FF2B5EF4-FFF2-40B4-BE49-F238E27FC236}">
                <a16:creationId xmlns:a16="http://schemas.microsoft.com/office/drawing/2014/main" id="{AF663FEA-D29C-4B27-829F-D451C3F3FA19}"/>
              </a:ext>
            </a:extLst>
          </p:cNvPr>
          <p:cNvSpPr/>
          <p:nvPr/>
        </p:nvSpPr>
        <p:spPr>
          <a:xfrm rot="5400000">
            <a:off x="6831897" y="1479442"/>
            <a:ext cx="178378" cy="4150382"/>
          </a:xfrm>
          <a:prstGeom prst="rightBrace">
            <a:avLst>
              <a:gd name="adj1" fmla="val 8333"/>
              <a:gd name="adj2" fmla="val 4909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D6B574"/>
              </a:solidFill>
            </a:endParaRPr>
          </a:p>
        </p:txBody>
      </p:sp>
      <p:sp>
        <p:nvSpPr>
          <p:cNvPr id="14" name="TextBox 13">
            <a:extLst>
              <a:ext uri="{FF2B5EF4-FFF2-40B4-BE49-F238E27FC236}">
                <a16:creationId xmlns:a16="http://schemas.microsoft.com/office/drawing/2014/main" id="{4221CF9E-5AAF-4B43-8125-6EC663177ECF}"/>
              </a:ext>
            </a:extLst>
          </p:cNvPr>
          <p:cNvSpPr txBox="1"/>
          <p:nvPr/>
        </p:nvSpPr>
        <p:spPr>
          <a:xfrm>
            <a:off x="6485658" y="2327408"/>
            <a:ext cx="870857" cy="1015663"/>
          </a:xfrm>
          <a:prstGeom prst="rect">
            <a:avLst/>
          </a:prstGeom>
          <a:noFill/>
        </p:spPr>
        <p:txBody>
          <a:bodyPr wrap="square">
            <a:spAutoFit/>
          </a:bodyPr>
          <a:lstStyle/>
          <a:p>
            <a:pPr algn="ctr"/>
            <a:r>
              <a:rPr lang="en-GB" sz="6000">
                <a:solidFill>
                  <a:schemeClr val="bg1"/>
                </a:solidFill>
              </a:rPr>
              <a:t>+</a:t>
            </a:r>
          </a:p>
        </p:txBody>
      </p:sp>
      <p:sp>
        <p:nvSpPr>
          <p:cNvPr id="15" name="TextBox 14">
            <a:extLst>
              <a:ext uri="{FF2B5EF4-FFF2-40B4-BE49-F238E27FC236}">
                <a16:creationId xmlns:a16="http://schemas.microsoft.com/office/drawing/2014/main" id="{569F1825-25F1-4D27-9FBC-72DF58D27EAB}"/>
              </a:ext>
            </a:extLst>
          </p:cNvPr>
          <p:cNvSpPr txBox="1"/>
          <p:nvPr/>
        </p:nvSpPr>
        <p:spPr>
          <a:xfrm>
            <a:off x="4410466" y="4040965"/>
            <a:ext cx="870857" cy="1015663"/>
          </a:xfrm>
          <a:prstGeom prst="rect">
            <a:avLst/>
          </a:prstGeom>
          <a:noFill/>
        </p:spPr>
        <p:txBody>
          <a:bodyPr wrap="square">
            <a:spAutoFit/>
          </a:bodyPr>
          <a:lstStyle/>
          <a:p>
            <a:pPr algn="ctr"/>
            <a:r>
              <a:rPr lang="en-GB" sz="6000">
                <a:solidFill>
                  <a:schemeClr val="bg1"/>
                </a:solidFill>
              </a:rPr>
              <a:t>=</a:t>
            </a:r>
          </a:p>
        </p:txBody>
      </p:sp>
    </p:spTree>
    <p:extLst>
      <p:ext uri="{BB962C8B-B14F-4D97-AF65-F5344CB8AC3E}">
        <p14:creationId xmlns:p14="http://schemas.microsoft.com/office/powerpoint/2010/main" val="35427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redondeadas 11">
            <a:extLst>
              <a:ext uri="{FF2B5EF4-FFF2-40B4-BE49-F238E27FC236}">
                <a16:creationId xmlns:a16="http://schemas.microsoft.com/office/drawing/2014/main" id="{A1FCAFA6-4F1A-4FEB-81F8-F12265A3E0E6}"/>
              </a:ext>
            </a:extLst>
          </p:cNvPr>
          <p:cNvSpPr/>
          <p:nvPr/>
        </p:nvSpPr>
        <p:spPr>
          <a:xfrm>
            <a:off x="8428752" y="1382206"/>
            <a:ext cx="3148949" cy="4764594"/>
          </a:xfrm>
          <a:prstGeom prst="roundRect">
            <a:avLst/>
          </a:prstGeom>
          <a:noFill/>
          <a:ln w="19050">
            <a:solidFill>
              <a:srgbClr val="D1666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a:xfrm>
            <a:off x="1611983" y="365125"/>
            <a:ext cx="10048503" cy="1325563"/>
          </a:xfrm>
        </p:spPr>
        <p:txBody>
          <a:bodyPr/>
          <a:lstStyle/>
          <a:p>
            <a:r>
              <a:rPr lang="en-GB" b="1"/>
              <a:t>Stages in the development of space colonies</a:t>
            </a:r>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5</a:t>
            </a:fld>
            <a:endParaRPr lang="en-US"/>
          </a:p>
        </p:txBody>
      </p:sp>
      <p:sp>
        <p:nvSpPr>
          <p:cNvPr id="5" name="Rectángulo 6">
            <a:extLst>
              <a:ext uri="{FF2B5EF4-FFF2-40B4-BE49-F238E27FC236}">
                <a16:creationId xmlns:a16="http://schemas.microsoft.com/office/drawing/2014/main" id="{98891B2B-562A-4AC2-9E04-BDDC5D32DF73}"/>
              </a:ext>
            </a:extLst>
          </p:cNvPr>
          <p:cNvSpPr/>
          <p:nvPr/>
        </p:nvSpPr>
        <p:spPr>
          <a:xfrm>
            <a:off x="2030203" y="3581429"/>
            <a:ext cx="3126740" cy="590708"/>
          </a:xfrm>
          <a:prstGeom prst="rect">
            <a:avLst/>
          </a:prstGeom>
          <a:solidFill>
            <a:schemeClr val="accent1"/>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CLASS I</a:t>
            </a:r>
          </a:p>
        </p:txBody>
      </p:sp>
      <p:sp>
        <p:nvSpPr>
          <p:cNvPr id="6" name="Rectángulo 6">
            <a:extLst>
              <a:ext uri="{FF2B5EF4-FFF2-40B4-BE49-F238E27FC236}">
                <a16:creationId xmlns:a16="http://schemas.microsoft.com/office/drawing/2014/main" id="{EA5F5121-DECA-4C88-9CA4-C9896C4A1EBF}"/>
              </a:ext>
            </a:extLst>
          </p:cNvPr>
          <p:cNvSpPr/>
          <p:nvPr/>
        </p:nvSpPr>
        <p:spPr>
          <a:xfrm>
            <a:off x="8439130" y="3581431"/>
            <a:ext cx="3087390" cy="590709"/>
          </a:xfrm>
          <a:prstGeom prst="rect">
            <a:avLst/>
          </a:prstGeom>
          <a:solidFill>
            <a:srgbClr val="D1666F"/>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CLASS III</a:t>
            </a:r>
          </a:p>
        </p:txBody>
      </p:sp>
      <p:sp>
        <p:nvSpPr>
          <p:cNvPr id="7" name="Rectángulo 6">
            <a:extLst>
              <a:ext uri="{FF2B5EF4-FFF2-40B4-BE49-F238E27FC236}">
                <a16:creationId xmlns:a16="http://schemas.microsoft.com/office/drawing/2014/main" id="{4F9CEC85-C047-4060-9EB0-388F78492464}"/>
              </a:ext>
            </a:extLst>
          </p:cNvPr>
          <p:cNvSpPr/>
          <p:nvPr/>
        </p:nvSpPr>
        <p:spPr>
          <a:xfrm>
            <a:off x="5235956" y="3581431"/>
            <a:ext cx="3121295" cy="590708"/>
          </a:xfrm>
          <a:prstGeom prst="rect">
            <a:avLst/>
          </a:prstGeom>
          <a:solidFill>
            <a:srgbClr val="CDA655"/>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CLASS II</a:t>
            </a:r>
          </a:p>
        </p:txBody>
      </p:sp>
      <p:sp>
        <p:nvSpPr>
          <p:cNvPr id="9" name="CuadroTexto 8">
            <a:extLst>
              <a:ext uri="{FF2B5EF4-FFF2-40B4-BE49-F238E27FC236}">
                <a16:creationId xmlns:a16="http://schemas.microsoft.com/office/drawing/2014/main" id="{587C02DE-81DE-486B-BD97-DADE7F7BA9A8}"/>
              </a:ext>
            </a:extLst>
          </p:cNvPr>
          <p:cNvSpPr txBox="1"/>
          <p:nvPr/>
        </p:nvSpPr>
        <p:spPr>
          <a:xfrm>
            <a:off x="2030203" y="1807482"/>
            <a:ext cx="3126740" cy="646331"/>
          </a:xfrm>
          <a:prstGeom prst="rect">
            <a:avLst/>
          </a:prstGeom>
          <a:noFill/>
        </p:spPr>
        <p:txBody>
          <a:bodyPr wrap="square">
            <a:spAutoFit/>
          </a:bodyPr>
          <a:lstStyle/>
          <a:p>
            <a:pPr algn="ctr"/>
            <a:r>
              <a:rPr lang="en-US">
                <a:solidFill>
                  <a:schemeClr val="bg1"/>
                </a:solidFill>
              </a:rPr>
              <a:t>P</a:t>
            </a:r>
            <a:r>
              <a:rPr lang="en-US" sz="1800">
                <a:solidFill>
                  <a:schemeClr val="bg1"/>
                </a:solidFill>
                <a:effectLst/>
              </a:rPr>
              <a:t>refabricated and pre-outfitted hard-shell modules</a:t>
            </a:r>
            <a:endParaRPr lang="en-US" sz="2000">
              <a:solidFill>
                <a:schemeClr val="bg1"/>
              </a:solidFill>
              <a:effectLst/>
            </a:endParaRPr>
          </a:p>
        </p:txBody>
      </p:sp>
      <p:sp>
        <p:nvSpPr>
          <p:cNvPr id="11" name="CuadroTexto 10">
            <a:extLst>
              <a:ext uri="{FF2B5EF4-FFF2-40B4-BE49-F238E27FC236}">
                <a16:creationId xmlns:a16="http://schemas.microsoft.com/office/drawing/2014/main" id="{3E91C8DF-32F1-4518-9D3E-ECB5C8F82FE8}"/>
              </a:ext>
            </a:extLst>
          </p:cNvPr>
          <p:cNvSpPr txBox="1"/>
          <p:nvPr/>
        </p:nvSpPr>
        <p:spPr>
          <a:xfrm>
            <a:off x="5235956" y="1807482"/>
            <a:ext cx="3121295" cy="710964"/>
          </a:xfrm>
          <a:prstGeom prst="rect">
            <a:avLst/>
          </a:prstGeom>
          <a:noFill/>
        </p:spPr>
        <p:txBody>
          <a:bodyPr wrap="square">
            <a:spAutoFit/>
          </a:bodyPr>
          <a:lstStyle/>
          <a:p>
            <a:pPr algn="ctr"/>
            <a:r>
              <a:rPr lang="en-US">
                <a:solidFill>
                  <a:schemeClr val="bg1"/>
                </a:solidFill>
              </a:rPr>
              <a:t>A</a:t>
            </a:r>
            <a:r>
              <a:rPr lang="en-US" sz="1800">
                <a:solidFill>
                  <a:schemeClr val="bg1"/>
                </a:solidFill>
                <a:effectLst/>
              </a:rPr>
              <a:t>ssembly of components fabricated on the Earth</a:t>
            </a:r>
            <a:endParaRPr lang="en-US" sz="2000">
              <a:solidFill>
                <a:schemeClr val="bg1"/>
              </a:solidFill>
              <a:effectLst/>
            </a:endParaRPr>
          </a:p>
        </p:txBody>
      </p:sp>
      <p:sp>
        <p:nvSpPr>
          <p:cNvPr id="12" name="CuadroTexto 11">
            <a:extLst>
              <a:ext uri="{FF2B5EF4-FFF2-40B4-BE49-F238E27FC236}">
                <a16:creationId xmlns:a16="http://schemas.microsoft.com/office/drawing/2014/main" id="{8EF8D885-3167-4496-86CD-331B1DDF8FD5}"/>
              </a:ext>
            </a:extLst>
          </p:cNvPr>
          <p:cNvSpPr txBox="1"/>
          <p:nvPr/>
        </p:nvSpPr>
        <p:spPr>
          <a:xfrm>
            <a:off x="8432337" y="1655133"/>
            <a:ext cx="3228151" cy="1015663"/>
          </a:xfrm>
          <a:prstGeom prst="rect">
            <a:avLst/>
          </a:prstGeom>
          <a:noFill/>
        </p:spPr>
        <p:txBody>
          <a:bodyPr wrap="square">
            <a:spAutoFit/>
          </a:bodyPr>
          <a:lstStyle/>
          <a:p>
            <a:pPr algn="ctr"/>
            <a:r>
              <a:rPr lang="en-US">
                <a:solidFill>
                  <a:schemeClr val="bg1"/>
                </a:solidFill>
              </a:rPr>
              <a:t>Large-scale building structures comprised substantially of indigenous materials</a:t>
            </a:r>
            <a:endParaRPr lang="en-US" sz="2000">
              <a:solidFill>
                <a:schemeClr val="bg1"/>
              </a:solidFill>
              <a:effectLst/>
            </a:endParaRPr>
          </a:p>
        </p:txBody>
      </p:sp>
      <p:cxnSp>
        <p:nvCxnSpPr>
          <p:cNvPr id="13" name="Straight Arrow Connector 3">
            <a:extLst>
              <a:ext uri="{FF2B5EF4-FFF2-40B4-BE49-F238E27FC236}">
                <a16:creationId xmlns:a16="http://schemas.microsoft.com/office/drawing/2014/main" id="{6ABAB3F3-BACE-45DA-90EF-4555C08D694A}"/>
              </a:ext>
            </a:extLst>
          </p:cNvPr>
          <p:cNvCxnSpPr>
            <a:cxnSpLocks/>
          </p:cNvCxnSpPr>
          <p:nvPr/>
        </p:nvCxnSpPr>
        <p:spPr>
          <a:xfrm>
            <a:off x="10084318" y="2594118"/>
            <a:ext cx="0" cy="8348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3">
            <a:extLst>
              <a:ext uri="{FF2B5EF4-FFF2-40B4-BE49-F238E27FC236}">
                <a16:creationId xmlns:a16="http://schemas.microsoft.com/office/drawing/2014/main" id="{7D255853-4DC6-4E4A-B0FE-682D660EC86E}"/>
              </a:ext>
            </a:extLst>
          </p:cNvPr>
          <p:cNvCxnSpPr>
            <a:cxnSpLocks/>
          </p:cNvCxnSpPr>
          <p:nvPr/>
        </p:nvCxnSpPr>
        <p:spPr>
          <a:xfrm>
            <a:off x="3622558" y="2594118"/>
            <a:ext cx="0" cy="8348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3">
            <a:extLst>
              <a:ext uri="{FF2B5EF4-FFF2-40B4-BE49-F238E27FC236}">
                <a16:creationId xmlns:a16="http://schemas.microsoft.com/office/drawing/2014/main" id="{CD1AA8FE-B64C-4EAA-A7BF-CB91A0BB3F0C}"/>
              </a:ext>
            </a:extLst>
          </p:cNvPr>
          <p:cNvCxnSpPr>
            <a:cxnSpLocks/>
          </p:cNvCxnSpPr>
          <p:nvPr/>
        </p:nvCxnSpPr>
        <p:spPr>
          <a:xfrm flipH="1">
            <a:off x="6782317" y="2594118"/>
            <a:ext cx="1" cy="8348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947705E7-3B0B-4A4B-B308-51B30B63D6F4}"/>
              </a:ext>
            </a:extLst>
          </p:cNvPr>
          <p:cNvSpPr txBox="1"/>
          <p:nvPr/>
        </p:nvSpPr>
        <p:spPr>
          <a:xfrm>
            <a:off x="5221670" y="5055679"/>
            <a:ext cx="3121295" cy="710964"/>
          </a:xfrm>
          <a:prstGeom prst="rect">
            <a:avLst/>
          </a:prstGeom>
          <a:noFill/>
        </p:spPr>
        <p:txBody>
          <a:bodyPr wrap="square">
            <a:spAutoFit/>
          </a:bodyPr>
          <a:lstStyle/>
          <a:p>
            <a:pPr algn="ctr"/>
            <a:r>
              <a:rPr lang="en-US">
                <a:solidFill>
                  <a:schemeClr val="bg1"/>
                </a:solidFill>
              </a:rPr>
              <a:t> Inflatable or deployable structures</a:t>
            </a:r>
            <a:endParaRPr lang="en-US" sz="2000">
              <a:solidFill>
                <a:schemeClr val="bg1"/>
              </a:solidFill>
              <a:effectLst/>
            </a:endParaRPr>
          </a:p>
        </p:txBody>
      </p:sp>
      <p:sp>
        <p:nvSpPr>
          <p:cNvPr id="17" name="CuadroTexto 16">
            <a:extLst>
              <a:ext uri="{FF2B5EF4-FFF2-40B4-BE49-F238E27FC236}">
                <a16:creationId xmlns:a16="http://schemas.microsoft.com/office/drawing/2014/main" id="{25CB6698-B3BE-4F21-B314-35A2AC439860}"/>
              </a:ext>
            </a:extLst>
          </p:cNvPr>
          <p:cNvSpPr txBox="1"/>
          <p:nvPr/>
        </p:nvSpPr>
        <p:spPr>
          <a:xfrm>
            <a:off x="8470242" y="5069530"/>
            <a:ext cx="3228151" cy="406265"/>
          </a:xfrm>
          <a:prstGeom prst="rect">
            <a:avLst/>
          </a:prstGeom>
          <a:noFill/>
        </p:spPr>
        <p:txBody>
          <a:bodyPr wrap="square">
            <a:spAutoFit/>
          </a:bodyPr>
          <a:lstStyle/>
          <a:p>
            <a:pPr algn="ctr"/>
            <a:r>
              <a:rPr lang="en-US">
                <a:solidFill>
                  <a:schemeClr val="bg1"/>
                </a:solidFill>
              </a:rPr>
              <a:t>Additive manufacturing</a:t>
            </a:r>
          </a:p>
        </p:txBody>
      </p:sp>
      <p:sp>
        <p:nvSpPr>
          <p:cNvPr id="18" name="CuadroTexto 17">
            <a:extLst>
              <a:ext uri="{FF2B5EF4-FFF2-40B4-BE49-F238E27FC236}">
                <a16:creationId xmlns:a16="http://schemas.microsoft.com/office/drawing/2014/main" id="{CAB1C61F-9B18-40F0-A776-9B2394A2F68B}"/>
              </a:ext>
            </a:extLst>
          </p:cNvPr>
          <p:cNvSpPr txBox="1"/>
          <p:nvPr/>
        </p:nvSpPr>
        <p:spPr>
          <a:xfrm>
            <a:off x="8470242" y="5602859"/>
            <a:ext cx="3228151" cy="369332"/>
          </a:xfrm>
          <a:prstGeom prst="rect">
            <a:avLst/>
          </a:prstGeom>
          <a:noFill/>
        </p:spPr>
        <p:txBody>
          <a:bodyPr wrap="square">
            <a:spAutoFit/>
          </a:bodyPr>
          <a:lstStyle/>
          <a:p>
            <a:pPr algn="ctr"/>
            <a:r>
              <a:rPr lang="en-US">
                <a:solidFill>
                  <a:schemeClr val="bg1"/>
                </a:solidFill>
                <a:effectLst/>
              </a:rPr>
              <a:t>Casting</a:t>
            </a:r>
            <a:endParaRPr lang="en-US" sz="2000">
              <a:solidFill>
                <a:schemeClr val="bg1"/>
              </a:solidFill>
              <a:effectLst/>
            </a:endParaRPr>
          </a:p>
        </p:txBody>
      </p:sp>
      <p:cxnSp>
        <p:nvCxnSpPr>
          <p:cNvPr id="23" name="Straight Arrow Connector 3">
            <a:extLst>
              <a:ext uri="{FF2B5EF4-FFF2-40B4-BE49-F238E27FC236}">
                <a16:creationId xmlns:a16="http://schemas.microsoft.com/office/drawing/2014/main" id="{8FA5EB6F-8F63-4CC4-8B37-F2383DB9EA12}"/>
              </a:ext>
            </a:extLst>
          </p:cNvPr>
          <p:cNvCxnSpPr>
            <a:cxnSpLocks/>
          </p:cNvCxnSpPr>
          <p:nvPr/>
        </p:nvCxnSpPr>
        <p:spPr>
          <a:xfrm flipH="1">
            <a:off x="6777535" y="4334509"/>
            <a:ext cx="1" cy="623571"/>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
            <a:extLst>
              <a:ext uri="{FF2B5EF4-FFF2-40B4-BE49-F238E27FC236}">
                <a16:creationId xmlns:a16="http://schemas.microsoft.com/office/drawing/2014/main" id="{636F6CF3-0FD9-4B33-A96B-3C4179A2FEDC}"/>
              </a:ext>
            </a:extLst>
          </p:cNvPr>
          <p:cNvCxnSpPr>
            <a:cxnSpLocks/>
          </p:cNvCxnSpPr>
          <p:nvPr/>
        </p:nvCxnSpPr>
        <p:spPr>
          <a:xfrm flipH="1">
            <a:off x="10087399" y="4335552"/>
            <a:ext cx="1" cy="622528"/>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ángulo: esquinas redondeadas 11">
            <a:extLst>
              <a:ext uri="{FF2B5EF4-FFF2-40B4-BE49-F238E27FC236}">
                <a16:creationId xmlns:a16="http://schemas.microsoft.com/office/drawing/2014/main" id="{A1A0AB5E-1B11-4384-9D76-E542E3A52993}"/>
              </a:ext>
            </a:extLst>
          </p:cNvPr>
          <p:cNvSpPr/>
          <p:nvPr/>
        </p:nvSpPr>
        <p:spPr>
          <a:xfrm>
            <a:off x="5222395" y="1382206"/>
            <a:ext cx="3144111" cy="4764594"/>
          </a:xfrm>
          <a:prstGeom prst="roundRect">
            <a:avLst/>
          </a:prstGeom>
          <a:noFill/>
          <a:ln w="19050">
            <a:solidFill>
              <a:srgbClr val="CDA65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1" name="TextBox 20">
            <a:extLst>
              <a:ext uri="{FF2B5EF4-FFF2-40B4-BE49-F238E27FC236}">
                <a16:creationId xmlns:a16="http://schemas.microsoft.com/office/drawing/2014/main" id="{FE29C22D-5044-4178-878E-14FB72D76AC2}"/>
              </a:ext>
            </a:extLst>
          </p:cNvPr>
          <p:cNvSpPr txBox="1"/>
          <p:nvPr/>
        </p:nvSpPr>
        <p:spPr>
          <a:xfrm>
            <a:off x="-30922" y="6488668"/>
            <a:ext cx="1032468" cy="369332"/>
          </a:xfrm>
          <a:prstGeom prst="rect">
            <a:avLst/>
          </a:prstGeom>
          <a:noFill/>
        </p:spPr>
        <p:txBody>
          <a:bodyPr wrap="square">
            <a:spAutoFit/>
          </a:bodyPr>
          <a:lstStyle/>
          <a:p>
            <a:r>
              <a:rPr lang="es-ES" sz="1800">
                <a:solidFill>
                  <a:schemeClr val="bg1"/>
                </a:solidFill>
                <a:effectLst/>
                <a:latin typeface="Calibri" panose="020F0502020204030204" pitchFamily="34" charset="0"/>
                <a:ea typeface="Calibri" panose="020F0502020204030204" pitchFamily="34" charset="0"/>
                <a:cs typeface="Calibri" panose="020F0502020204030204" pitchFamily="34" charset="0"/>
              </a:rPr>
              <a:t>[7]</a:t>
            </a:r>
            <a:endParaRPr lang="en-GB"/>
          </a:p>
        </p:txBody>
      </p:sp>
    </p:spTree>
    <p:extLst>
      <p:ext uri="{BB962C8B-B14F-4D97-AF65-F5344CB8AC3E}">
        <p14:creationId xmlns:p14="http://schemas.microsoft.com/office/powerpoint/2010/main" val="338327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03D0CA-5585-45DB-A546-130C7AB81FB9}"/>
              </a:ext>
            </a:extLst>
          </p:cNvPr>
          <p:cNvSpPr>
            <a:spLocks noGrp="1"/>
          </p:cNvSpPr>
          <p:nvPr>
            <p:ph type="body" sz="quarter" idx="13"/>
          </p:nvPr>
        </p:nvSpPr>
        <p:spPr>
          <a:xfrm>
            <a:off x="3836987" y="2652713"/>
            <a:ext cx="5768975" cy="1281112"/>
          </a:xfrm>
        </p:spPr>
        <p:txBody>
          <a:bodyPr>
            <a:normAutofit/>
          </a:bodyPr>
          <a:lstStyle/>
          <a:p>
            <a:r>
              <a:rPr lang="en-GB" sz="4400" b="1">
                <a:latin typeface="+mj-lt"/>
              </a:rPr>
              <a:t>Lunar Architecture</a:t>
            </a:r>
          </a:p>
        </p:txBody>
      </p:sp>
      <p:sp>
        <p:nvSpPr>
          <p:cNvPr id="3" name="Slide Number Placeholder 2">
            <a:extLst>
              <a:ext uri="{FF2B5EF4-FFF2-40B4-BE49-F238E27FC236}">
                <a16:creationId xmlns:a16="http://schemas.microsoft.com/office/drawing/2014/main" id="{171D65FC-E9C0-4113-AA5B-0686CBE21ED8}"/>
              </a:ext>
            </a:extLst>
          </p:cNvPr>
          <p:cNvSpPr>
            <a:spLocks noGrp="1"/>
          </p:cNvSpPr>
          <p:nvPr>
            <p:ph type="sldNum" sz="quarter" idx="12"/>
          </p:nvPr>
        </p:nvSpPr>
        <p:spPr/>
        <p:txBody>
          <a:bodyPr/>
          <a:lstStyle/>
          <a:p>
            <a:fld id="{28844951-7827-47D4-8276-7DDE1FA7D85A}" type="slidenum">
              <a:rPr lang="en-US" smtClean="0"/>
              <a:pPr/>
              <a:t>6</a:t>
            </a:fld>
            <a:endParaRPr lang="en-US"/>
          </a:p>
        </p:txBody>
      </p:sp>
      <p:pic>
        <p:nvPicPr>
          <p:cNvPr id="7" name="Graphic 6" descr="Raw Materials outline">
            <a:extLst>
              <a:ext uri="{FF2B5EF4-FFF2-40B4-BE49-F238E27FC236}">
                <a16:creationId xmlns:a16="http://schemas.microsoft.com/office/drawing/2014/main" id="{2D481CAC-1E5D-45A3-AF67-BD53C9883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6828" y="3806371"/>
            <a:ext cx="914400" cy="914400"/>
          </a:xfrm>
          <a:prstGeom prst="rect">
            <a:avLst/>
          </a:prstGeom>
        </p:spPr>
      </p:pic>
      <p:pic>
        <p:nvPicPr>
          <p:cNvPr id="9" name="Graphic 8" descr="Robot Hand outline">
            <a:extLst>
              <a:ext uri="{FF2B5EF4-FFF2-40B4-BE49-F238E27FC236}">
                <a16:creationId xmlns:a16="http://schemas.microsoft.com/office/drawing/2014/main" id="{73D720EA-773E-474F-95C3-59E1E291AC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64275" y="3806371"/>
            <a:ext cx="914400" cy="914400"/>
          </a:xfrm>
          <a:prstGeom prst="rect">
            <a:avLst/>
          </a:prstGeom>
        </p:spPr>
      </p:pic>
      <p:pic>
        <p:nvPicPr>
          <p:cNvPr id="11" name="Graphic 10" descr="Waxing Gibbous Moon outline">
            <a:extLst>
              <a:ext uri="{FF2B5EF4-FFF2-40B4-BE49-F238E27FC236}">
                <a16:creationId xmlns:a16="http://schemas.microsoft.com/office/drawing/2014/main" id="{A6C99AC5-D752-4F14-94C4-45D2723E61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0668" y="3814146"/>
            <a:ext cx="914400" cy="914400"/>
          </a:xfrm>
          <a:prstGeom prst="rect">
            <a:avLst/>
          </a:prstGeom>
        </p:spPr>
      </p:pic>
    </p:spTree>
    <p:extLst>
      <p:ext uri="{BB962C8B-B14F-4D97-AF65-F5344CB8AC3E}">
        <p14:creationId xmlns:p14="http://schemas.microsoft.com/office/powerpoint/2010/main" val="400117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E617-F4E1-4EB8-AE45-A842C2E4CE35}"/>
              </a:ext>
            </a:extLst>
          </p:cNvPr>
          <p:cNvSpPr>
            <a:spLocks noGrp="1"/>
          </p:cNvSpPr>
          <p:nvPr>
            <p:ph type="title"/>
          </p:nvPr>
        </p:nvSpPr>
        <p:spPr/>
        <p:txBody>
          <a:bodyPr/>
          <a:lstStyle/>
          <a:p>
            <a:r>
              <a:rPr lang="en-GB" b="1"/>
              <a:t>Available Materials</a:t>
            </a:r>
          </a:p>
        </p:txBody>
      </p:sp>
      <p:sp>
        <p:nvSpPr>
          <p:cNvPr id="3" name="Content Placeholder 2">
            <a:extLst>
              <a:ext uri="{FF2B5EF4-FFF2-40B4-BE49-F238E27FC236}">
                <a16:creationId xmlns:a16="http://schemas.microsoft.com/office/drawing/2014/main" id="{E85F4233-5D4E-40B7-BF53-72D0A45AE6F3}"/>
              </a:ext>
            </a:extLst>
          </p:cNvPr>
          <p:cNvSpPr>
            <a:spLocks noGrp="1"/>
          </p:cNvSpPr>
          <p:nvPr>
            <p:ph idx="1"/>
          </p:nvPr>
        </p:nvSpPr>
        <p:spPr>
          <a:xfrm>
            <a:off x="1611984" y="1496642"/>
            <a:ext cx="9741816" cy="577005"/>
          </a:xfrm>
        </p:spPr>
        <p:txBody>
          <a:bodyPr/>
          <a:lstStyle/>
          <a:p>
            <a:r>
              <a:rPr lang="en-GB"/>
              <a:t>Lunar Regolith</a:t>
            </a:r>
          </a:p>
        </p:txBody>
      </p:sp>
      <p:sp>
        <p:nvSpPr>
          <p:cNvPr id="4" name="Slide Number Placeholder 3">
            <a:extLst>
              <a:ext uri="{FF2B5EF4-FFF2-40B4-BE49-F238E27FC236}">
                <a16:creationId xmlns:a16="http://schemas.microsoft.com/office/drawing/2014/main" id="{5360CC5C-EE0E-4659-9716-893FDA05C922}"/>
              </a:ext>
            </a:extLst>
          </p:cNvPr>
          <p:cNvSpPr>
            <a:spLocks noGrp="1"/>
          </p:cNvSpPr>
          <p:nvPr>
            <p:ph type="sldNum" sz="quarter" idx="12"/>
          </p:nvPr>
        </p:nvSpPr>
        <p:spPr/>
        <p:txBody>
          <a:bodyPr/>
          <a:lstStyle/>
          <a:p>
            <a:fld id="{28844951-7827-47D4-8276-7DDE1FA7D85A}" type="slidenum">
              <a:rPr lang="en-US" smtClean="0"/>
              <a:pPr/>
              <a:t>7</a:t>
            </a:fld>
            <a:endParaRPr lang="en-US"/>
          </a:p>
        </p:txBody>
      </p:sp>
      <mc:AlternateContent xmlns:mc="http://schemas.openxmlformats.org/markup-compatibility/2006">
        <mc:Choice xmlns:a14="http://schemas.microsoft.com/office/drawing/2010/main" Requires="a14">
          <p:sp>
            <p:nvSpPr>
              <p:cNvPr id="6" name="Rectángulo 6">
                <a:extLst>
                  <a:ext uri="{FF2B5EF4-FFF2-40B4-BE49-F238E27FC236}">
                    <a16:creationId xmlns:a16="http://schemas.microsoft.com/office/drawing/2014/main" id="{82452D74-E3AB-4C29-863B-35D66794C34E}"/>
                  </a:ext>
                </a:extLst>
              </p:cNvPr>
              <p:cNvSpPr/>
              <p:nvPr/>
            </p:nvSpPr>
            <p:spPr>
              <a:xfrm>
                <a:off x="2323679" y="4884610"/>
                <a:ext cx="1188000" cy="1440000"/>
              </a:xfrm>
              <a:prstGeom prst="rect">
                <a:avLst/>
              </a:prstGeom>
              <a:solidFill>
                <a:srgbClr val="4472C4"/>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right"/>
                    </m:oMathParaPr>
                    <m:oMath xmlns:m="http://schemas.openxmlformats.org/officeDocument/2006/math">
                      <m:sSub>
                        <m:sSubPr>
                          <m:ctrlPr>
                            <a:rPr lang="en-GB" sz="6000" b="1" i="1" smtClean="0">
                              <a:solidFill>
                                <a:schemeClr val="bg1"/>
                              </a:solidFill>
                              <a:latin typeface="Cambria Math" panose="02040503050406030204" pitchFamily="18" charset="0"/>
                              <a:ea typeface="Calibri" panose="020F0502020204030204" pitchFamily="34" charset="0"/>
                              <a:cs typeface="Calibri"/>
                            </a:rPr>
                          </m:ctrlPr>
                        </m:sSubPr>
                        <m:e>
                          <m:r>
                            <a:rPr lang="en-GB" sz="6000" b="1" i="0" smtClean="0">
                              <a:solidFill>
                                <a:schemeClr val="bg1"/>
                              </a:solidFill>
                              <a:latin typeface="Cambria Math" panose="02040503050406030204" pitchFamily="18" charset="0"/>
                              <a:ea typeface="Calibri" panose="020F0502020204030204" pitchFamily="34" charset="0"/>
                              <a:cs typeface="Calibri"/>
                            </a:rPr>
                            <m:t>𝐎</m:t>
                          </m:r>
                        </m:e>
                        <m:sub>
                          <m:r>
                            <a:rPr lang="en-GB" sz="6000" b="1" i="0" smtClean="0">
                              <a:solidFill>
                                <a:schemeClr val="bg1"/>
                              </a:solidFill>
                              <a:latin typeface="Cambria Math" panose="02040503050406030204" pitchFamily="18" charset="0"/>
                              <a:ea typeface="Calibri" panose="020F0502020204030204" pitchFamily="34" charset="0"/>
                              <a:cs typeface="Calibri"/>
                            </a:rPr>
                            <m:t>𝟐</m:t>
                          </m:r>
                        </m:sub>
                      </m:sSub>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6" name="Rectángulo 6">
                <a:extLst>
                  <a:ext uri="{FF2B5EF4-FFF2-40B4-BE49-F238E27FC236}">
                    <a16:creationId xmlns:a16="http://schemas.microsoft.com/office/drawing/2014/main" id="{82452D74-E3AB-4C29-863B-35D66794C34E}"/>
                  </a:ext>
                </a:extLst>
              </p:cNvPr>
              <p:cNvSpPr>
                <a:spLocks noRot="1" noChangeAspect="1" noMove="1" noResize="1" noEditPoints="1" noAdjustHandles="1" noChangeArrowheads="1" noChangeShapeType="1" noTextEdit="1"/>
              </p:cNvSpPr>
              <p:nvPr/>
            </p:nvSpPr>
            <p:spPr>
              <a:xfrm>
                <a:off x="2323679" y="4884610"/>
                <a:ext cx="1188000" cy="1440000"/>
              </a:xfrm>
              <a:prstGeom prst="rect">
                <a:avLst/>
              </a:prstGeom>
              <a:blipFill>
                <a:blip r:embed="rId3"/>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8B6E32C4-5FCC-484A-9BD5-A37E23F0041E}"/>
                  </a:ext>
                </a:extLst>
              </p:cNvPr>
              <p:cNvSpPr/>
              <p:nvPr/>
            </p:nvSpPr>
            <p:spPr>
              <a:xfrm>
                <a:off x="3678966" y="4884610"/>
                <a:ext cx="1188000" cy="1440000"/>
              </a:xfrm>
              <a:prstGeom prst="rect">
                <a:avLst/>
              </a:prstGeom>
              <a:solidFill>
                <a:srgbClr val="169E84"/>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center"/>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𝐒𝐢</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7" name="Rectángulo 6">
                <a:extLst>
                  <a:ext uri="{FF2B5EF4-FFF2-40B4-BE49-F238E27FC236}">
                    <a16:creationId xmlns:a16="http://schemas.microsoft.com/office/drawing/2014/main" id="{8B6E32C4-5FCC-484A-9BD5-A37E23F0041E}"/>
                  </a:ext>
                </a:extLst>
              </p:cNvPr>
              <p:cNvSpPr>
                <a:spLocks noRot="1" noChangeAspect="1" noMove="1" noResize="1" noEditPoints="1" noAdjustHandles="1" noChangeArrowheads="1" noChangeShapeType="1" noTextEdit="1"/>
              </p:cNvSpPr>
              <p:nvPr/>
            </p:nvSpPr>
            <p:spPr>
              <a:xfrm>
                <a:off x="3678966" y="4884610"/>
                <a:ext cx="1188000" cy="1440000"/>
              </a:xfrm>
              <a:prstGeom prst="rect">
                <a:avLst/>
              </a:prstGeom>
              <a:blipFill>
                <a:blip r:embed="rId4"/>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Rectángulo 6">
                <a:extLst>
                  <a:ext uri="{FF2B5EF4-FFF2-40B4-BE49-F238E27FC236}">
                    <a16:creationId xmlns:a16="http://schemas.microsoft.com/office/drawing/2014/main" id="{64332088-1228-476C-88EF-3C9A597A0FCA}"/>
                  </a:ext>
                </a:extLst>
              </p:cNvPr>
              <p:cNvSpPr/>
              <p:nvPr/>
            </p:nvSpPr>
            <p:spPr>
              <a:xfrm>
                <a:off x="5034253" y="4884610"/>
                <a:ext cx="1188000" cy="1440000"/>
              </a:xfrm>
              <a:prstGeom prst="rect">
                <a:avLst/>
              </a:prstGeom>
              <a:solidFill>
                <a:srgbClr val="6C6B50"/>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center"/>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𝐀𝐥</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8" name="Rectángulo 6">
                <a:extLst>
                  <a:ext uri="{FF2B5EF4-FFF2-40B4-BE49-F238E27FC236}">
                    <a16:creationId xmlns:a16="http://schemas.microsoft.com/office/drawing/2014/main" id="{64332088-1228-476C-88EF-3C9A597A0FCA}"/>
                  </a:ext>
                </a:extLst>
              </p:cNvPr>
              <p:cNvSpPr>
                <a:spLocks noRot="1" noChangeAspect="1" noMove="1" noResize="1" noEditPoints="1" noAdjustHandles="1" noChangeArrowheads="1" noChangeShapeType="1" noTextEdit="1"/>
              </p:cNvSpPr>
              <p:nvPr/>
            </p:nvSpPr>
            <p:spPr>
              <a:xfrm>
                <a:off x="5034253" y="4884610"/>
                <a:ext cx="1188000" cy="1440000"/>
              </a:xfrm>
              <a:prstGeom prst="rect">
                <a:avLst/>
              </a:prstGeom>
              <a:blipFill>
                <a:blip r:embed="rId5"/>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Rectángulo 6">
                <a:extLst>
                  <a:ext uri="{FF2B5EF4-FFF2-40B4-BE49-F238E27FC236}">
                    <a16:creationId xmlns:a16="http://schemas.microsoft.com/office/drawing/2014/main" id="{20A71B6E-D003-47A8-9BB5-A817DA1EA8D4}"/>
                  </a:ext>
                </a:extLst>
              </p:cNvPr>
              <p:cNvSpPr/>
              <p:nvPr/>
            </p:nvSpPr>
            <p:spPr>
              <a:xfrm>
                <a:off x="6389540" y="4875668"/>
                <a:ext cx="1188000" cy="1440000"/>
              </a:xfrm>
              <a:prstGeom prst="rect">
                <a:avLst/>
              </a:prstGeom>
              <a:solidFill>
                <a:srgbClr val="BD803D"/>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center"/>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𝐂𝐚</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9" name="Rectángulo 6">
                <a:extLst>
                  <a:ext uri="{FF2B5EF4-FFF2-40B4-BE49-F238E27FC236}">
                    <a16:creationId xmlns:a16="http://schemas.microsoft.com/office/drawing/2014/main" id="{20A71B6E-D003-47A8-9BB5-A817DA1EA8D4}"/>
                  </a:ext>
                </a:extLst>
              </p:cNvPr>
              <p:cNvSpPr>
                <a:spLocks noRot="1" noChangeAspect="1" noMove="1" noResize="1" noEditPoints="1" noAdjustHandles="1" noChangeArrowheads="1" noChangeShapeType="1" noTextEdit="1"/>
              </p:cNvSpPr>
              <p:nvPr/>
            </p:nvSpPr>
            <p:spPr>
              <a:xfrm>
                <a:off x="6389540" y="4875668"/>
                <a:ext cx="1188000" cy="1440000"/>
              </a:xfrm>
              <a:prstGeom prst="rect">
                <a:avLst/>
              </a:prstGeom>
              <a:blipFill>
                <a:blip r:embed="rId6"/>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Rectángulo 6">
                <a:extLst>
                  <a:ext uri="{FF2B5EF4-FFF2-40B4-BE49-F238E27FC236}">
                    <a16:creationId xmlns:a16="http://schemas.microsoft.com/office/drawing/2014/main" id="{4FD16D8F-BC9D-483F-8215-990DD50AE1A5}"/>
                  </a:ext>
                </a:extLst>
              </p:cNvPr>
              <p:cNvSpPr/>
              <p:nvPr/>
            </p:nvSpPr>
            <p:spPr>
              <a:xfrm>
                <a:off x="7744827" y="4875668"/>
                <a:ext cx="1188000" cy="1440000"/>
              </a:xfrm>
              <a:prstGeom prst="rect">
                <a:avLst/>
              </a:prstGeom>
              <a:solidFill>
                <a:srgbClr val="6A65AB"/>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center"/>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𝐅𝐞</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10" name="Rectángulo 6">
                <a:extLst>
                  <a:ext uri="{FF2B5EF4-FFF2-40B4-BE49-F238E27FC236}">
                    <a16:creationId xmlns:a16="http://schemas.microsoft.com/office/drawing/2014/main" id="{4FD16D8F-BC9D-483F-8215-990DD50AE1A5}"/>
                  </a:ext>
                </a:extLst>
              </p:cNvPr>
              <p:cNvSpPr>
                <a:spLocks noRot="1" noChangeAspect="1" noMove="1" noResize="1" noEditPoints="1" noAdjustHandles="1" noChangeArrowheads="1" noChangeShapeType="1" noTextEdit="1"/>
              </p:cNvSpPr>
              <p:nvPr/>
            </p:nvSpPr>
            <p:spPr>
              <a:xfrm>
                <a:off x="7744827" y="4875668"/>
                <a:ext cx="1188000" cy="1440000"/>
              </a:xfrm>
              <a:prstGeom prst="rect">
                <a:avLst/>
              </a:prstGeom>
              <a:blipFill>
                <a:blip r:embed="rId7"/>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Rectángulo 6">
                <a:extLst>
                  <a:ext uri="{FF2B5EF4-FFF2-40B4-BE49-F238E27FC236}">
                    <a16:creationId xmlns:a16="http://schemas.microsoft.com/office/drawing/2014/main" id="{0614842F-88B0-4B67-99A5-2BCE48B6EB47}"/>
                  </a:ext>
                </a:extLst>
              </p:cNvPr>
              <p:cNvSpPr/>
              <p:nvPr/>
            </p:nvSpPr>
            <p:spPr>
              <a:xfrm>
                <a:off x="9100114" y="4875668"/>
                <a:ext cx="1188000" cy="1440000"/>
              </a:xfrm>
              <a:prstGeom prst="rect">
                <a:avLst/>
              </a:prstGeom>
              <a:solidFill>
                <a:srgbClr val="BD803D"/>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right"/>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𝐌𝐠</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11" name="Rectángulo 6">
                <a:extLst>
                  <a:ext uri="{FF2B5EF4-FFF2-40B4-BE49-F238E27FC236}">
                    <a16:creationId xmlns:a16="http://schemas.microsoft.com/office/drawing/2014/main" id="{0614842F-88B0-4B67-99A5-2BCE48B6EB47}"/>
                  </a:ext>
                </a:extLst>
              </p:cNvPr>
              <p:cNvSpPr>
                <a:spLocks noRot="1" noChangeAspect="1" noMove="1" noResize="1" noEditPoints="1" noAdjustHandles="1" noChangeArrowheads="1" noChangeShapeType="1" noTextEdit="1"/>
              </p:cNvSpPr>
              <p:nvPr/>
            </p:nvSpPr>
            <p:spPr>
              <a:xfrm>
                <a:off x="9100114" y="4875668"/>
                <a:ext cx="1188000" cy="1440000"/>
              </a:xfrm>
              <a:prstGeom prst="rect">
                <a:avLst/>
              </a:prstGeom>
              <a:blipFill>
                <a:blip r:embed="rId8"/>
                <a:stretch>
                  <a:fillRect/>
                </a:stretch>
              </a:blipFill>
              <a:ln w="88900" cmpd="dbl">
                <a:solidFill>
                  <a:schemeClr val="bg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Rectángulo 6">
                <a:extLst>
                  <a:ext uri="{FF2B5EF4-FFF2-40B4-BE49-F238E27FC236}">
                    <a16:creationId xmlns:a16="http://schemas.microsoft.com/office/drawing/2014/main" id="{C2EBF497-4435-4493-BA2A-D3E6893DF1CE}"/>
                  </a:ext>
                </a:extLst>
              </p:cNvPr>
              <p:cNvSpPr/>
              <p:nvPr/>
            </p:nvSpPr>
            <p:spPr>
              <a:xfrm>
                <a:off x="10455401" y="4884610"/>
                <a:ext cx="1188000" cy="1440000"/>
              </a:xfrm>
              <a:prstGeom prst="rect">
                <a:avLst/>
              </a:prstGeom>
              <a:solidFill>
                <a:srgbClr val="6A65AB"/>
              </a:solidFill>
              <a:ln w="88900" cmpd="dbl">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rtlCol="0" anchor="ctr"/>
              <a:lstStyle/>
              <a:p>
                <a:pPr algn="ctr"/>
                <a14:m>
                  <m:oMathPara xmlns:m="http://schemas.openxmlformats.org/officeDocument/2006/math">
                    <m:oMathParaPr>
                      <m:jc m:val="center"/>
                    </m:oMathParaPr>
                    <m:oMath xmlns:m="http://schemas.openxmlformats.org/officeDocument/2006/math">
                      <m:r>
                        <a:rPr lang="en-GB" sz="6000" b="1" i="0" smtClean="0">
                          <a:solidFill>
                            <a:schemeClr val="bg1"/>
                          </a:solidFill>
                          <a:latin typeface="Cambria Math" panose="02040503050406030204" pitchFamily="18" charset="0"/>
                          <a:ea typeface="Calibri" panose="020F0502020204030204" pitchFamily="34" charset="0"/>
                          <a:cs typeface="Calibri"/>
                        </a:rPr>
                        <m:t>𝐓𝐢</m:t>
                      </m:r>
                    </m:oMath>
                  </m:oMathPara>
                </a14:m>
                <a:endParaRPr lang="es-ES" sz="6000" b="1">
                  <a:solidFill>
                    <a:schemeClr val="bg1"/>
                  </a:solidFill>
                  <a:latin typeface="Calibri" panose="020F0502020204030204" pitchFamily="34" charset="0"/>
                  <a:ea typeface="Calibri" panose="020F0502020204030204" pitchFamily="34" charset="0"/>
                  <a:cs typeface="Calibri"/>
                </a:endParaRPr>
              </a:p>
            </p:txBody>
          </p:sp>
        </mc:Choice>
        <mc:Fallback>
          <p:sp>
            <p:nvSpPr>
              <p:cNvPr id="12" name="Rectángulo 6">
                <a:extLst>
                  <a:ext uri="{FF2B5EF4-FFF2-40B4-BE49-F238E27FC236}">
                    <a16:creationId xmlns:a16="http://schemas.microsoft.com/office/drawing/2014/main" id="{C2EBF497-4435-4493-BA2A-D3E6893DF1CE}"/>
                  </a:ext>
                </a:extLst>
              </p:cNvPr>
              <p:cNvSpPr>
                <a:spLocks noRot="1" noChangeAspect="1" noMove="1" noResize="1" noEditPoints="1" noAdjustHandles="1" noChangeArrowheads="1" noChangeShapeType="1" noTextEdit="1"/>
              </p:cNvSpPr>
              <p:nvPr/>
            </p:nvSpPr>
            <p:spPr>
              <a:xfrm>
                <a:off x="10455401" y="4884610"/>
                <a:ext cx="1188000" cy="1440000"/>
              </a:xfrm>
              <a:prstGeom prst="rect">
                <a:avLst/>
              </a:prstGeom>
              <a:blipFill>
                <a:blip r:embed="rId9"/>
                <a:stretch>
                  <a:fillRect/>
                </a:stretch>
              </a:blipFill>
              <a:ln w="88900" cmpd="dbl">
                <a:solidFill>
                  <a:schemeClr val="bg1"/>
                </a:solidFill>
              </a:ln>
            </p:spPr>
            <p:txBody>
              <a:bodyPr/>
              <a:lstStyle/>
              <a:p>
                <a:r>
                  <a:rPr lang="en-GB">
                    <a:noFill/>
                  </a:rPr>
                  <a:t> </a:t>
                </a:r>
              </a:p>
            </p:txBody>
          </p:sp>
        </mc:Fallback>
      </mc:AlternateContent>
      <p:graphicFrame>
        <p:nvGraphicFramePr>
          <p:cNvPr id="17" name="Chart 16">
            <a:extLst>
              <a:ext uri="{FF2B5EF4-FFF2-40B4-BE49-F238E27FC236}">
                <a16:creationId xmlns:a16="http://schemas.microsoft.com/office/drawing/2014/main" id="{260ED98C-42CB-497F-971B-820C62B77E12}"/>
              </a:ext>
            </a:extLst>
          </p:cNvPr>
          <p:cNvGraphicFramePr/>
          <p:nvPr>
            <p:extLst>
              <p:ext uri="{D42A27DB-BD31-4B8C-83A1-F6EECF244321}">
                <p14:modId xmlns:p14="http://schemas.microsoft.com/office/powerpoint/2010/main" val="1867918871"/>
              </p:ext>
            </p:extLst>
          </p:nvPr>
        </p:nvGraphicFramePr>
        <p:xfrm>
          <a:off x="1268119" y="1855054"/>
          <a:ext cx="10580981" cy="3598559"/>
        </p:xfrm>
        <a:graphic>
          <a:graphicData uri="http://schemas.openxmlformats.org/drawingml/2006/chart">
            <c:chart xmlns:c="http://schemas.openxmlformats.org/drawingml/2006/chart" xmlns:r="http://schemas.openxmlformats.org/officeDocument/2006/relationships" r:id="rId10"/>
          </a:graphicData>
        </a:graphic>
      </p:graphicFrame>
      <p:sp>
        <p:nvSpPr>
          <p:cNvPr id="14" name="TextBox 13">
            <a:extLst>
              <a:ext uri="{FF2B5EF4-FFF2-40B4-BE49-F238E27FC236}">
                <a16:creationId xmlns:a16="http://schemas.microsoft.com/office/drawing/2014/main" id="{4F9BD1F9-5056-4814-9DCD-428CD63A26E0}"/>
              </a:ext>
            </a:extLst>
          </p:cNvPr>
          <p:cNvSpPr txBox="1"/>
          <p:nvPr/>
        </p:nvSpPr>
        <p:spPr>
          <a:xfrm>
            <a:off x="0" y="6488668"/>
            <a:ext cx="631803"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[2]</a:t>
            </a:r>
            <a:endParaRPr lang="en-GB" b="1"/>
          </a:p>
        </p:txBody>
      </p:sp>
    </p:spTree>
    <p:extLst>
      <p:ext uri="{BB962C8B-B14F-4D97-AF65-F5344CB8AC3E}">
        <p14:creationId xmlns:p14="http://schemas.microsoft.com/office/powerpoint/2010/main" val="2141122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F9B9A42-94ED-4728-B25D-DDA5256C968C}"/>
              </a:ext>
            </a:extLst>
          </p:cNvPr>
          <p:cNvSpPr/>
          <p:nvPr/>
        </p:nvSpPr>
        <p:spPr>
          <a:xfrm>
            <a:off x="3273792" y="5840508"/>
            <a:ext cx="7271640" cy="487267"/>
          </a:xfrm>
          <a:prstGeom prst="rect">
            <a:avLst/>
          </a:prstGeom>
          <a:solidFill>
            <a:srgbClr val="D1666F"/>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9" name="Rectángulo 8">
            <a:extLst>
              <a:ext uri="{FF2B5EF4-FFF2-40B4-BE49-F238E27FC236}">
                <a16:creationId xmlns:a16="http://schemas.microsoft.com/office/drawing/2014/main" id="{8FB27234-5757-4052-B22A-3B4F7655F09A}"/>
              </a:ext>
            </a:extLst>
          </p:cNvPr>
          <p:cNvSpPr/>
          <p:nvPr/>
        </p:nvSpPr>
        <p:spPr>
          <a:xfrm>
            <a:off x="3273792" y="3740652"/>
            <a:ext cx="7271640" cy="1735588"/>
          </a:xfrm>
          <a:prstGeom prst="rect">
            <a:avLst/>
          </a:prstGeom>
          <a:solidFill>
            <a:srgbClr val="D1666F"/>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Rectángulo 6">
            <a:extLst>
              <a:ext uri="{FF2B5EF4-FFF2-40B4-BE49-F238E27FC236}">
                <a16:creationId xmlns:a16="http://schemas.microsoft.com/office/drawing/2014/main" id="{33BF2D3E-79DD-40DD-B58F-0900A289CB6E}"/>
              </a:ext>
            </a:extLst>
          </p:cNvPr>
          <p:cNvSpPr/>
          <p:nvPr/>
        </p:nvSpPr>
        <p:spPr>
          <a:xfrm>
            <a:off x="3273792" y="1829461"/>
            <a:ext cx="7271640" cy="263499"/>
          </a:xfrm>
          <a:prstGeom prst="rect">
            <a:avLst/>
          </a:prstGeom>
          <a:solidFill>
            <a:srgbClr val="D1666F"/>
          </a:solidFill>
          <a:ln w="19050">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E55970B-7B11-492C-81E4-FC1755528B23}"/>
              </a:ext>
            </a:extLst>
          </p:cNvPr>
          <p:cNvSpPr>
            <a:spLocks noGrp="1"/>
          </p:cNvSpPr>
          <p:nvPr>
            <p:ph type="title"/>
          </p:nvPr>
        </p:nvSpPr>
        <p:spPr/>
        <p:txBody>
          <a:bodyPr/>
          <a:lstStyle/>
          <a:p>
            <a:r>
              <a:rPr lang="en-GB" b="1"/>
              <a:t>Overview of reported use of </a:t>
            </a:r>
            <a:r>
              <a:rPr lang="en-GB" b="1" err="1"/>
              <a:t>regolith</a:t>
            </a:r>
            <a:endParaRPr lang="en-GB" b="1"/>
          </a:p>
        </p:txBody>
      </p:sp>
      <p:sp>
        <p:nvSpPr>
          <p:cNvPr id="4" name="Slide Number Placeholder 3">
            <a:extLst>
              <a:ext uri="{FF2B5EF4-FFF2-40B4-BE49-F238E27FC236}">
                <a16:creationId xmlns:a16="http://schemas.microsoft.com/office/drawing/2014/main" id="{A13AF935-2B48-460C-913A-F3C5D841BC5E}"/>
              </a:ext>
            </a:extLst>
          </p:cNvPr>
          <p:cNvSpPr>
            <a:spLocks noGrp="1"/>
          </p:cNvSpPr>
          <p:nvPr>
            <p:ph type="sldNum" sz="quarter" idx="12"/>
          </p:nvPr>
        </p:nvSpPr>
        <p:spPr/>
        <p:txBody>
          <a:bodyPr/>
          <a:lstStyle/>
          <a:p>
            <a:fld id="{28844951-7827-47D4-8276-7DDE1FA7D85A}" type="slidenum">
              <a:rPr lang="en-US" smtClean="0"/>
              <a:pPr/>
              <a:t>8</a:t>
            </a:fld>
            <a:endParaRPr lang="en-US"/>
          </a:p>
        </p:txBody>
      </p:sp>
      <p:graphicFrame>
        <p:nvGraphicFramePr>
          <p:cNvPr id="5" name="Table 3">
            <a:extLst>
              <a:ext uri="{FF2B5EF4-FFF2-40B4-BE49-F238E27FC236}">
                <a16:creationId xmlns:a16="http://schemas.microsoft.com/office/drawing/2014/main" id="{1AC6CDA6-2A3B-4041-AA1D-3C72F5DDE8C4}"/>
              </a:ext>
            </a:extLst>
          </p:cNvPr>
          <p:cNvGraphicFramePr>
            <a:graphicFrameLocks noGrp="1"/>
          </p:cNvGraphicFramePr>
          <p:nvPr>
            <p:extLst>
              <p:ext uri="{D42A27DB-BD31-4B8C-83A1-F6EECF244321}">
                <p14:modId xmlns:p14="http://schemas.microsoft.com/office/powerpoint/2010/main" val="3422237919"/>
              </p:ext>
            </p:extLst>
          </p:nvPr>
        </p:nvGraphicFramePr>
        <p:xfrm>
          <a:off x="3273791" y="1559676"/>
          <a:ext cx="7271640" cy="4779119"/>
        </p:xfrm>
        <a:graphic>
          <a:graphicData uri="http://schemas.openxmlformats.org/drawingml/2006/table">
            <a:tbl>
              <a:tblPr firstRow="1" bandRow="1">
                <a:tableStyleId>{2D5ABB26-0587-4C30-8999-92F81FD0307C}</a:tableStyleId>
              </a:tblPr>
              <a:tblGrid>
                <a:gridCol w="804228">
                  <a:extLst>
                    <a:ext uri="{9D8B030D-6E8A-4147-A177-3AD203B41FA5}">
                      <a16:colId xmlns:a16="http://schemas.microsoft.com/office/drawing/2014/main" val="1720537789"/>
                    </a:ext>
                  </a:extLst>
                </a:gridCol>
                <a:gridCol w="1689989">
                  <a:extLst>
                    <a:ext uri="{9D8B030D-6E8A-4147-A177-3AD203B41FA5}">
                      <a16:colId xmlns:a16="http://schemas.microsoft.com/office/drawing/2014/main" val="2415335376"/>
                    </a:ext>
                  </a:extLst>
                </a:gridCol>
                <a:gridCol w="4204283">
                  <a:extLst>
                    <a:ext uri="{9D8B030D-6E8A-4147-A177-3AD203B41FA5}">
                      <a16:colId xmlns:a16="http://schemas.microsoft.com/office/drawing/2014/main" val="2364171103"/>
                    </a:ext>
                  </a:extLst>
                </a:gridCol>
                <a:gridCol w="573140">
                  <a:extLst>
                    <a:ext uri="{9D8B030D-6E8A-4147-A177-3AD203B41FA5}">
                      <a16:colId xmlns:a16="http://schemas.microsoft.com/office/drawing/2014/main" val="1136029153"/>
                    </a:ext>
                  </a:extLst>
                </a:gridCol>
              </a:tblGrid>
              <a:tr h="264740">
                <a:tc>
                  <a:txBody>
                    <a:bodyPr/>
                    <a:lstStyle/>
                    <a:p>
                      <a:pPr algn="l"/>
                      <a:r>
                        <a:rPr lang="en-GB" sz="1200">
                          <a:solidFill>
                            <a:schemeClr val="bg1"/>
                          </a:solidFill>
                        </a:rPr>
                        <a:t>Method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Subprocess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Material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4867137"/>
                  </a:ext>
                </a:extLst>
              </a:tr>
              <a:tr h="264740">
                <a:tc>
                  <a:txBody>
                    <a:bodyPr/>
                    <a:lstStyle/>
                    <a:p>
                      <a:pPr algn="l"/>
                      <a:r>
                        <a:rPr lang="en-GB" sz="1200">
                          <a:solidFill>
                            <a:schemeClr val="bg1"/>
                          </a:solidFill>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Binder jetting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err="1">
                          <a:solidFill>
                            <a:schemeClr val="bg1"/>
                          </a:solidFill>
                        </a:rPr>
                        <a:t>Regolith</a:t>
                      </a:r>
                      <a:r>
                        <a:rPr lang="en-GB" sz="1200">
                          <a:solidFill>
                            <a:schemeClr val="bg1"/>
                          </a:solidFill>
                        </a:rPr>
                        <a:t> (unknown conc.), Sorel cement, binder liquid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329860"/>
                  </a:ext>
                </a:extLst>
              </a:tr>
              <a:tr h="264740">
                <a:tc>
                  <a:txBody>
                    <a:bodyPr/>
                    <a:lstStyle/>
                    <a:p>
                      <a:pPr algn="l"/>
                      <a:r>
                        <a:rPr lang="en-GB" sz="1200">
                          <a:solidFill>
                            <a:schemeClr val="bg1"/>
                          </a:solidFill>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Extrusion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 (72 wt.%), urea, alkaline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523739"/>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Extrusion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(56 wt.%), phosphoric acid, water</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4004096"/>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Extrusion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(74 wt.%), PLGA, DCM, plasticizer</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2111434"/>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Extrusion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(70 wt.%), PLGA, DCM, plasticizer</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8591730"/>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Laser melting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95631"/>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Laser melting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7424310"/>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Laser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9690164"/>
                  </a:ext>
                </a:extLst>
              </a:tr>
              <a:tr h="38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Laser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291329"/>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Laser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Regolith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2535168"/>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Laser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364731"/>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Microwave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Regolith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8979463"/>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Solar sintering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Regolith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7114197"/>
                  </a:ext>
                </a:extLst>
              </a:tr>
              <a:tr h="264740">
                <a:tc>
                  <a:txBody>
                    <a:bodyPr/>
                    <a:lstStyle/>
                    <a:p>
                      <a:pPr algn="l"/>
                      <a:r>
                        <a:rPr lang="en-GB" sz="1200">
                          <a:solidFill>
                            <a:schemeClr val="bg1"/>
                          </a:solidFill>
                        </a:rPr>
                        <a:t>Casting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Geopolymer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(76 wt.%), liquid silicate, alkaline solution</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0121694"/>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Casting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Sulphur concrete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(65 wt.%), sulphur</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9957555"/>
                  </a:ext>
                </a:extLst>
              </a:tr>
              <a:tr h="2647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Calibri" panose="020F0502020204030204"/>
                          <a:ea typeface="+mn-ea"/>
                          <a:cs typeface="+mn-cs"/>
                        </a:rPr>
                        <a:t>Casting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Thermite reaction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prstClr val="white"/>
                          </a:solidFill>
                          <a:effectLst/>
                          <a:uLnTx/>
                          <a:uFillTx/>
                          <a:latin typeface="Calibri" panose="020F0502020204030204"/>
                          <a:ea typeface="+mn-ea"/>
                          <a:cs typeface="+mn-cs"/>
                        </a:rPr>
                        <a:t>Regolith</a:t>
                      </a:r>
                      <a:r>
                        <a:rPr kumimoji="0" lang="en-GB" sz="1200" b="0" i="0" u="none" strike="noStrike" kern="1200" cap="none" spc="0" normalizeH="0" baseline="0" noProof="0">
                          <a:ln>
                            <a:noFill/>
                          </a:ln>
                          <a:solidFill>
                            <a:prstClr val="white"/>
                          </a:solidFill>
                          <a:effectLst/>
                          <a:uLnTx/>
                          <a:uFillTx/>
                          <a:latin typeface="+mn-lt"/>
                          <a:ea typeface="+mn-ea"/>
                          <a:cs typeface="+mn-cs"/>
                        </a:rPr>
                        <a:t> (67 wt.%), aluminium powder</a:t>
                      </a:r>
                      <a:endParaRPr kumimoji="0" lang="en-GB" sz="1200" b="0" i="0" u="none" strike="noStrike" kern="1200" cap="none" spc="0" normalizeH="0" baseline="0" noProof="0">
                        <a:ln>
                          <a:noFill/>
                        </a:ln>
                        <a:solidFill>
                          <a:prstClr val="white"/>
                        </a:solidFill>
                        <a:effectLst/>
                        <a:uLnTx/>
                        <a:uFillTx/>
                        <a:latin typeface="Calibri" panose="020F0502020204030204"/>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GB" sz="1200">
                          <a:solidFill>
                            <a:schemeClr val="bg1"/>
                          </a:solidFill>
                        </a:rPr>
                        <a:t>2010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7195464"/>
                  </a:ext>
                </a:extLst>
              </a:tr>
            </a:tbl>
          </a:graphicData>
        </a:graphic>
      </p:graphicFrame>
      <p:sp>
        <p:nvSpPr>
          <p:cNvPr id="10" name="TextBox 9">
            <a:extLst>
              <a:ext uri="{FF2B5EF4-FFF2-40B4-BE49-F238E27FC236}">
                <a16:creationId xmlns:a16="http://schemas.microsoft.com/office/drawing/2014/main" id="{8745FF33-37C8-4408-BC5E-61F91B0595D9}"/>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[9]</a:t>
            </a:r>
            <a:endParaRPr lang="en-GB" b="1"/>
          </a:p>
        </p:txBody>
      </p:sp>
    </p:spTree>
    <p:extLst>
      <p:ext uri="{BB962C8B-B14F-4D97-AF65-F5344CB8AC3E}">
        <p14:creationId xmlns:p14="http://schemas.microsoft.com/office/powerpoint/2010/main" val="270120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ángulo 6">
            <a:extLst>
              <a:ext uri="{FF2B5EF4-FFF2-40B4-BE49-F238E27FC236}">
                <a16:creationId xmlns:a16="http://schemas.microsoft.com/office/drawing/2014/main" id="{708E1F52-0782-44A4-A953-93AFEF369AAB}"/>
              </a:ext>
            </a:extLst>
          </p:cNvPr>
          <p:cNvSpPr/>
          <p:nvPr/>
        </p:nvSpPr>
        <p:spPr>
          <a:xfrm>
            <a:off x="3017521" y="5176423"/>
            <a:ext cx="8229598" cy="1186669"/>
          </a:xfrm>
          <a:prstGeom prst="rect">
            <a:avLst/>
          </a:prstGeom>
          <a:solidFill>
            <a:schemeClr val="accent1"/>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ítulo 1">
            <a:extLst>
              <a:ext uri="{FF2B5EF4-FFF2-40B4-BE49-F238E27FC236}">
                <a16:creationId xmlns:a16="http://schemas.microsoft.com/office/drawing/2014/main" id="{989FBC07-6112-4069-B435-B3E58DED9450}"/>
              </a:ext>
            </a:extLst>
          </p:cNvPr>
          <p:cNvSpPr>
            <a:spLocks noGrp="1"/>
          </p:cNvSpPr>
          <p:nvPr>
            <p:ph type="title"/>
          </p:nvPr>
        </p:nvSpPr>
        <p:spPr/>
        <p:txBody>
          <a:bodyPr/>
          <a:lstStyle/>
          <a:p>
            <a:r>
              <a:rPr lang="en-GB" b="1"/>
              <a:t>Additive Manufacturing – Sintering</a:t>
            </a:r>
          </a:p>
        </p:txBody>
      </p:sp>
      <p:sp>
        <p:nvSpPr>
          <p:cNvPr id="4" name="Marcador de número de diapositiva 3">
            <a:extLst>
              <a:ext uri="{FF2B5EF4-FFF2-40B4-BE49-F238E27FC236}">
                <a16:creationId xmlns:a16="http://schemas.microsoft.com/office/drawing/2014/main" id="{A684392A-42AD-4E77-80A2-5C70BB4E985F}"/>
              </a:ext>
            </a:extLst>
          </p:cNvPr>
          <p:cNvSpPr>
            <a:spLocks noGrp="1"/>
          </p:cNvSpPr>
          <p:nvPr>
            <p:ph type="sldNum" sz="quarter" idx="12"/>
          </p:nvPr>
        </p:nvSpPr>
        <p:spPr/>
        <p:txBody>
          <a:bodyPr/>
          <a:lstStyle/>
          <a:p>
            <a:fld id="{28844951-7827-47D4-8276-7DDE1FA7D85A}" type="slidenum">
              <a:rPr lang="en-US" smtClean="0"/>
              <a:pPr/>
              <a:t>9</a:t>
            </a:fld>
            <a:endParaRPr lang="en-US"/>
          </a:p>
        </p:txBody>
      </p:sp>
      <p:sp>
        <p:nvSpPr>
          <p:cNvPr id="6" name="Rectángulo 6">
            <a:extLst>
              <a:ext uri="{FF2B5EF4-FFF2-40B4-BE49-F238E27FC236}">
                <a16:creationId xmlns:a16="http://schemas.microsoft.com/office/drawing/2014/main" id="{5B069E52-0150-4660-87BF-7A7DCE25970E}"/>
              </a:ext>
            </a:extLst>
          </p:cNvPr>
          <p:cNvSpPr/>
          <p:nvPr/>
        </p:nvSpPr>
        <p:spPr>
          <a:xfrm>
            <a:off x="6614034" y="2031663"/>
            <a:ext cx="4633085" cy="913335"/>
          </a:xfrm>
          <a:prstGeom prst="rect">
            <a:avLst/>
          </a:prstGeom>
          <a:solidFill>
            <a:srgbClr val="D1666F"/>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SINTERING</a:t>
            </a:r>
          </a:p>
        </p:txBody>
      </p:sp>
      <p:sp>
        <p:nvSpPr>
          <p:cNvPr id="8" name="Rectángulo 6">
            <a:extLst>
              <a:ext uri="{FF2B5EF4-FFF2-40B4-BE49-F238E27FC236}">
                <a16:creationId xmlns:a16="http://schemas.microsoft.com/office/drawing/2014/main" id="{4354C9DF-6B89-4894-B2F6-7DE0CFF8A987}"/>
              </a:ext>
            </a:extLst>
          </p:cNvPr>
          <p:cNvSpPr/>
          <p:nvPr/>
        </p:nvSpPr>
        <p:spPr>
          <a:xfrm>
            <a:off x="2452664" y="1674914"/>
            <a:ext cx="1438260" cy="1552923"/>
          </a:xfrm>
          <a:prstGeom prst="rect">
            <a:avLst/>
          </a:prstGeom>
          <a:solidFill>
            <a:srgbClr val="7962CC"/>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Indigenous soil material (</a:t>
            </a:r>
            <a:r>
              <a:rPr lang="en-GB" err="1"/>
              <a:t>Regolith</a:t>
            </a:r>
            <a:r>
              <a:rPr lang="en-GB"/>
              <a:t>)</a:t>
            </a:r>
          </a:p>
        </p:txBody>
      </p:sp>
      <p:sp>
        <p:nvSpPr>
          <p:cNvPr id="9" name="Right Brace 11">
            <a:extLst>
              <a:ext uri="{FF2B5EF4-FFF2-40B4-BE49-F238E27FC236}">
                <a16:creationId xmlns:a16="http://schemas.microsoft.com/office/drawing/2014/main" id="{1C9354E5-52A0-4488-873F-CE2972F3E8C5}"/>
              </a:ext>
            </a:extLst>
          </p:cNvPr>
          <p:cNvSpPr/>
          <p:nvPr/>
        </p:nvSpPr>
        <p:spPr>
          <a:xfrm>
            <a:off x="5856452" y="1615440"/>
            <a:ext cx="335280" cy="3088640"/>
          </a:xfrm>
          <a:prstGeom prst="rightBrace">
            <a:avLst>
              <a:gd name="adj1" fmla="val 8333"/>
              <a:gd name="adj2" fmla="val 49091"/>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D6B574"/>
              </a:solidFill>
            </a:endParaRPr>
          </a:p>
        </p:txBody>
      </p:sp>
      <p:sp>
        <p:nvSpPr>
          <p:cNvPr id="13" name="CuadroTexto 12">
            <a:extLst>
              <a:ext uri="{FF2B5EF4-FFF2-40B4-BE49-F238E27FC236}">
                <a16:creationId xmlns:a16="http://schemas.microsoft.com/office/drawing/2014/main" id="{D16CA495-86A3-42C3-A6F5-0EAD2591C52E}"/>
              </a:ext>
            </a:extLst>
          </p:cNvPr>
          <p:cNvSpPr txBox="1"/>
          <p:nvPr/>
        </p:nvSpPr>
        <p:spPr>
          <a:xfrm>
            <a:off x="6603874" y="2944998"/>
            <a:ext cx="4643245" cy="1200329"/>
          </a:xfrm>
          <a:prstGeom prst="rect">
            <a:avLst/>
          </a:prstGeom>
          <a:noFill/>
          <a:ln w="12700">
            <a:solidFill>
              <a:schemeClr val="bg1"/>
            </a:solidFill>
          </a:ln>
        </p:spPr>
        <p:txBody>
          <a:bodyPr wrap="square">
            <a:spAutoFit/>
          </a:bodyPr>
          <a:lstStyle/>
          <a:p>
            <a:pPr algn="just"/>
            <a:r>
              <a:rPr lang="en-US">
                <a:solidFill>
                  <a:schemeClr val="bg1"/>
                </a:solidFill>
              </a:rPr>
              <a:t>Heating of a porous material up to a particular temperature (below the melting point) which allows its particles to bond together with a concurrent decreasing of their porosity.</a:t>
            </a:r>
            <a:endParaRPr lang="es-ES">
              <a:solidFill>
                <a:schemeClr val="bg1"/>
              </a:solidFill>
            </a:endParaRPr>
          </a:p>
        </p:txBody>
      </p:sp>
      <p:cxnSp>
        <p:nvCxnSpPr>
          <p:cNvPr id="14" name="Straight Arrow Connector 3">
            <a:extLst>
              <a:ext uri="{FF2B5EF4-FFF2-40B4-BE49-F238E27FC236}">
                <a16:creationId xmlns:a16="http://schemas.microsoft.com/office/drawing/2014/main" id="{F7DB461D-42D8-46E7-A992-314ED499655E}"/>
              </a:ext>
            </a:extLst>
          </p:cNvPr>
          <p:cNvCxnSpPr>
            <a:cxnSpLocks/>
          </p:cNvCxnSpPr>
          <p:nvPr/>
        </p:nvCxnSpPr>
        <p:spPr>
          <a:xfrm flipH="1">
            <a:off x="7873717" y="4311491"/>
            <a:ext cx="722461" cy="665891"/>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3">
            <a:extLst>
              <a:ext uri="{FF2B5EF4-FFF2-40B4-BE49-F238E27FC236}">
                <a16:creationId xmlns:a16="http://schemas.microsoft.com/office/drawing/2014/main" id="{37B60EF5-6B37-452A-B790-06A495798DF2}"/>
              </a:ext>
            </a:extLst>
          </p:cNvPr>
          <p:cNvCxnSpPr>
            <a:cxnSpLocks/>
          </p:cNvCxnSpPr>
          <p:nvPr/>
        </p:nvCxnSpPr>
        <p:spPr>
          <a:xfrm>
            <a:off x="9285139" y="4321651"/>
            <a:ext cx="722461" cy="665891"/>
          </a:xfrm>
          <a:prstGeom prst="straightConnector1">
            <a:avLst/>
          </a:prstGeom>
          <a:ln w="952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1333488-AF16-49B3-803E-B71161C1DFAB}"/>
              </a:ext>
            </a:extLst>
          </p:cNvPr>
          <p:cNvSpPr txBox="1"/>
          <p:nvPr/>
        </p:nvSpPr>
        <p:spPr>
          <a:xfrm>
            <a:off x="6996186" y="5176424"/>
            <a:ext cx="1608755" cy="1200329"/>
          </a:xfrm>
          <a:prstGeom prst="rect">
            <a:avLst/>
          </a:prstGeom>
          <a:noFill/>
        </p:spPr>
        <p:txBody>
          <a:bodyPr wrap="square">
            <a:spAutoFit/>
          </a:bodyPr>
          <a:lstStyle/>
          <a:p>
            <a:pPr algn="ctr"/>
            <a:r>
              <a:rPr lang="en-US" sz="1800" b="1">
                <a:solidFill>
                  <a:schemeClr val="bg1"/>
                </a:solidFill>
                <a:effectLst/>
                <a:latin typeface="Segoe UI" panose="020B0502040204020203" pitchFamily="34" charset="0"/>
              </a:rPr>
              <a:t>Fused Deposition Modeling (FDM)</a:t>
            </a:r>
            <a:endParaRPr lang="en-US" sz="2000" b="1">
              <a:solidFill>
                <a:schemeClr val="bg1"/>
              </a:solidFill>
              <a:effectLst/>
              <a:latin typeface="Arial" panose="020B0604020202020204" pitchFamily="34" charset="0"/>
            </a:endParaRPr>
          </a:p>
        </p:txBody>
      </p:sp>
      <p:sp>
        <p:nvSpPr>
          <p:cNvPr id="22" name="CuadroTexto 21">
            <a:extLst>
              <a:ext uri="{FF2B5EF4-FFF2-40B4-BE49-F238E27FC236}">
                <a16:creationId xmlns:a16="http://schemas.microsoft.com/office/drawing/2014/main" id="{A0744CFE-A366-4EB1-ACCF-4DCB8A6A0134}"/>
              </a:ext>
            </a:extLst>
          </p:cNvPr>
          <p:cNvSpPr txBox="1"/>
          <p:nvPr/>
        </p:nvSpPr>
        <p:spPr>
          <a:xfrm>
            <a:off x="9025537" y="5188406"/>
            <a:ext cx="2038702" cy="1200329"/>
          </a:xfrm>
          <a:prstGeom prst="rect">
            <a:avLst/>
          </a:prstGeom>
          <a:noFill/>
          <a:ln w="19050">
            <a:noFill/>
          </a:ln>
        </p:spPr>
        <p:txBody>
          <a:bodyPr wrap="square">
            <a:spAutoFit/>
          </a:bodyPr>
          <a:lstStyle/>
          <a:p>
            <a:pPr algn="ctr"/>
            <a:r>
              <a:rPr lang="en-US" sz="1800" b="1">
                <a:solidFill>
                  <a:schemeClr val="bg1"/>
                </a:solidFill>
                <a:effectLst/>
                <a:latin typeface="Segoe UI" panose="020B0502040204020203" pitchFamily="34" charset="0"/>
              </a:rPr>
              <a:t>Selective Laser</a:t>
            </a:r>
          </a:p>
          <a:p>
            <a:pPr algn="ctr"/>
            <a:r>
              <a:rPr lang="en-US" sz="1800" b="1">
                <a:solidFill>
                  <a:schemeClr val="bg1"/>
                </a:solidFill>
                <a:effectLst/>
                <a:latin typeface="Segoe UI" panose="020B0502040204020203" pitchFamily="34" charset="0"/>
              </a:rPr>
              <a:t>(or Solar or Microwave) Sintering</a:t>
            </a:r>
            <a:endParaRPr lang="es-ES" b="1"/>
          </a:p>
        </p:txBody>
      </p:sp>
      <p:sp>
        <p:nvSpPr>
          <p:cNvPr id="30" name="Rectángulo 6">
            <a:extLst>
              <a:ext uri="{FF2B5EF4-FFF2-40B4-BE49-F238E27FC236}">
                <a16:creationId xmlns:a16="http://schemas.microsoft.com/office/drawing/2014/main" id="{E895A65A-58EA-4320-9483-C6598DBE08B4}"/>
              </a:ext>
            </a:extLst>
          </p:cNvPr>
          <p:cNvSpPr/>
          <p:nvPr/>
        </p:nvSpPr>
        <p:spPr>
          <a:xfrm>
            <a:off x="3017520" y="5176424"/>
            <a:ext cx="3586353" cy="1186668"/>
          </a:xfrm>
          <a:prstGeom prst="rect">
            <a:avLst/>
          </a:prstGeom>
          <a:solidFill>
            <a:schemeClr val="accent1"/>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Potential fabrication methods for Lunar construction</a:t>
            </a:r>
            <a:endParaRPr lang="en-GB"/>
          </a:p>
        </p:txBody>
      </p:sp>
      <p:pic>
        <p:nvPicPr>
          <p:cNvPr id="31" name="Graphic 24" descr="Checkmark with solid fill">
            <a:extLst>
              <a:ext uri="{FF2B5EF4-FFF2-40B4-BE49-F238E27FC236}">
                <a16:creationId xmlns:a16="http://schemas.microsoft.com/office/drawing/2014/main" id="{256F3B80-9AEE-4277-888B-31835928E8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2664" y="5565340"/>
            <a:ext cx="471653" cy="418366"/>
          </a:xfrm>
          <a:prstGeom prst="rect">
            <a:avLst/>
          </a:prstGeom>
        </p:spPr>
      </p:pic>
      <p:sp>
        <p:nvSpPr>
          <p:cNvPr id="32" name="Rectángulo 6">
            <a:extLst>
              <a:ext uri="{FF2B5EF4-FFF2-40B4-BE49-F238E27FC236}">
                <a16:creationId xmlns:a16="http://schemas.microsoft.com/office/drawing/2014/main" id="{0C5863FA-C387-4591-8777-56E24077C1F3}"/>
              </a:ext>
            </a:extLst>
          </p:cNvPr>
          <p:cNvSpPr/>
          <p:nvPr/>
        </p:nvSpPr>
        <p:spPr>
          <a:xfrm>
            <a:off x="2452664" y="5170122"/>
            <a:ext cx="476321" cy="1182916"/>
          </a:xfrm>
          <a:prstGeom prst="rect">
            <a:avLst/>
          </a:prstGeom>
          <a:no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pic>
        <p:nvPicPr>
          <p:cNvPr id="1030" name="Picture 6" descr="Apollo 11 photograph of footprints in the lunar regolith (courtesy of... |  Download Scientific Diagram">
            <a:extLst>
              <a:ext uri="{FF2B5EF4-FFF2-40B4-BE49-F238E27FC236}">
                <a16:creationId xmlns:a16="http://schemas.microsoft.com/office/drawing/2014/main" id="{5849AEEA-86ED-44A4-B41E-40B92588C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0108" y="1663353"/>
            <a:ext cx="1564485" cy="1564485"/>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
        <p:nvSpPr>
          <p:cNvPr id="18" name="Rectángulo 6">
            <a:extLst>
              <a:ext uri="{FF2B5EF4-FFF2-40B4-BE49-F238E27FC236}">
                <a16:creationId xmlns:a16="http://schemas.microsoft.com/office/drawing/2014/main" id="{CAA8B96A-EDE1-4CCE-8228-F3EE3CD7E1F1}"/>
              </a:ext>
            </a:extLst>
          </p:cNvPr>
          <p:cNvSpPr/>
          <p:nvPr/>
        </p:nvSpPr>
        <p:spPr>
          <a:xfrm>
            <a:off x="2452664" y="3227837"/>
            <a:ext cx="1438260" cy="1476243"/>
          </a:xfrm>
          <a:prstGeom prst="rect">
            <a:avLst/>
          </a:prstGeom>
          <a:solidFill>
            <a:srgbClr val="169E84"/>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Low melting point binding agent (optional)</a:t>
            </a:r>
          </a:p>
        </p:txBody>
      </p:sp>
      <p:sp>
        <p:nvSpPr>
          <p:cNvPr id="19" name="TextBox 18">
            <a:extLst>
              <a:ext uri="{FF2B5EF4-FFF2-40B4-BE49-F238E27FC236}">
                <a16:creationId xmlns:a16="http://schemas.microsoft.com/office/drawing/2014/main" id="{A21C449F-6D10-4550-98C6-15CA6AF18A73}"/>
              </a:ext>
            </a:extLst>
          </p:cNvPr>
          <p:cNvSpPr txBox="1"/>
          <p:nvPr/>
        </p:nvSpPr>
        <p:spPr>
          <a:xfrm>
            <a:off x="-30922" y="6488668"/>
            <a:ext cx="1032468" cy="369332"/>
          </a:xfrm>
          <a:prstGeom prst="rect">
            <a:avLst/>
          </a:prstGeom>
          <a:noFill/>
        </p:spPr>
        <p:txBody>
          <a:bodyPr wrap="square">
            <a:spAutoFit/>
          </a:bodyPr>
          <a:lstStyle/>
          <a:p>
            <a:r>
              <a:rPr lang="es-ES" sz="1800" b="1">
                <a:solidFill>
                  <a:schemeClr val="bg1"/>
                </a:solidFill>
                <a:effectLst/>
                <a:latin typeface="Calibri" panose="020F0502020204030204" pitchFamily="34" charset="0"/>
                <a:ea typeface="Calibri" panose="020F0502020204030204" pitchFamily="34" charset="0"/>
                <a:cs typeface="Calibri" panose="020F0502020204030204" pitchFamily="34" charset="0"/>
              </a:rPr>
              <a:t>[5]</a:t>
            </a:r>
            <a:endParaRPr lang="en-GB" b="1"/>
          </a:p>
        </p:txBody>
      </p:sp>
      <p:pic>
        <p:nvPicPr>
          <p:cNvPr id="1026" name="Picture 2" descr="White Plaster of Paris Powder at Rs 3700/per ton | Vinayak Plaster Of Paris,  प्लास्टर ऑफ़ पेरिस - LEELA PAPER BOX, Mumbai | ID: 4904921255">
            <a:extLst>
              <a:ext uri="{FF2B5EF4-FFF2-40B4-BE49-F238E27FC236}">
                <a16:creationId xmlns:a16="http://schemas.microsoft.com/office/drawing/2014/main" id="{239776CF-D163-49B9-BD6E-F928830752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500" b="13595"/>
          <a:stretch/>
        </p:blipFill>
        <p:spPr bwMode="auto">
          <a:xfrm>
            <a:off x="3965200" y="3303630"/>
            <a:ext cx="1816975" cy="1324655"/>
          </a:xfrm>
          <a:prstGeom prst="rect">
            <a:avLst/>
          </a:prstGeom>
          <a:noFill/>
          <a:effectLst>
            <a:softEdge rad="88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86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7EDD803846B474DABEE4B19E991B27F" ma:contentTypeVersion="2" ma:contentTypeDescription="Crear nuevo documento." ma:contentTypeScope="" ma:versionID="e5c0d1fce511b14f4f87ab233dc4e98f">
  <xsd:schema xmlns:xsd="http://www.w3.org/2001/XMLSchema" xmlns:xs="http://www.w3.org/2001/XMLSchema" xmlns:p="http://schemas.microsoft.com/office/2006/metadata/properties" xmlns:ns2="d148dca5-ac07-45b1-ae0f-2849974dccd9" targetNamespace="http://schemas.microsoft.com/office/2006/metadata/properties" ma:root="true" ma:fieldsID="83ad90b0231bc76f2f01fd24fc0773a6" ns2:_="">
    <xsd:import namespace="d148dca5-ac07-45b1-ae0f-2849974dccd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48dca5-ac07-45b1-ae0f-2849974dcc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0E3FA-AD05-4300-9195-4CDAE8B6A314}">
  <ds:schemaRefs>
    <ds:schemaRef ds:uri="http://schemas.microsoft.com/sharepoint/v3/contenttype/forms"/>
  </ds:schemaRefs>
</ds:datastoreItem>
</file>

<file path=customXml/itemProps2.xml><?xml version="1.0" encoding="utf-8"?>
<ds:datastoreItem xmlns:ds="http://schemas.openxmlformats.org/officeDocument/2006/customXml" ds:itemID="{9BAE339F-3CD8-48DD-924C-9F49FF8B871B}">
  <ds:schemaRefs>
    <ds:schemaRef ds:uri="d148dca5-ac07-45b1-ae0f-2849974dccd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D9B1AC4-7FF0-44BE-A9BB-6E1193E4C9F7}">
  <ds:schemaRefs>
    <ds:schemaRef ds:uri="d148dca5-ac07-45b1-ae0f-2849974dcc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2378</Words>
  <Application>Microsoft Office PowerPoint</Application>
  <PresentationFormat>Widescreen</PresentationFormat>
  <Paragraphs>361</Paragraphs>
  <Slides>31</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Cambria Math</vt:lpstr>
      <vt:lpstr>MDKDP L+ Adv P 4 D F 60 E</vt:lpstr>
      <vt:lpstr>Segoe UI</vt:lpstr>
      <vt:lpstr>TimesNewRomanPSMT</vt:lpstr>
      <vt:lpstr>Office Theme</vt:lpstr>
      <vt:lpstr>PowerPoint Presentation</vt:lpstr>
      <vt:lpstr>PowerPoint Presentation</vt:lpstr>
      <vt:lpstr>ISRU vs Materials brought from Earth</vt:lpstr>
      <vt:lpstr>The solution: A trade-off between both solutions</vt:lpstr>
      <vt:lpstr>Stages in the development of space colonies</vt:lpstr>
      <vt:lpstr>PowerPoint Presentation</vt:lpstr>
      <vt:lpstr>Available Materials</vt:lpstr>
      <vt:lpstr>Overview of reported use of regolith</vt:lpstr>
      <vt:lpstr>Additive Manufacturing – Sintering</vt:lpstr>
      <vt:lpstr>Additive Manufacturing – Sintering</vt:lpstr>
      <vt:lpstr>Additive Manufacturing – Binder jetting</vt:lpstr>
      <vt:lpstr>Casting</vt:lpstr>
      <vt:lpstr>How would a Lunar skyline look like?</vt:lpstr>
      <vt:lpstr>PowerPoint Presentation</vt:lpstr>
      <vt:lpstr>How would a Lunar skyline look like?</vt:lpstr>
      <vt:lpstr>How would a Lunar skyline look like?</vt:lpstr>
      <vt:lpstr>PowerPoint Presentation</vt:lpstr>
      <vt:lpstr>Available Materials</vt:lpstr>
      <vt:lpstr>Manufacturing and Processing Methods</vt:lpstr>
      <vt:lpstr>Manufacturing and Processing Methods</vt:lpstr>
      <vt:lpstr>Manufacturing and Processing Methods</vt:lpstr>
      <vt:lpstr>How would a Martian skyline look like?</vt:lpstr>
      <vt:lpstr>How would a Martian skyline look like?</vt:lpstr>
      <vt:lpstr>How would a Martian skyline look like?</vt:lpstr>
      <vt:lpstr>How would a Martian skyline look like?</vt:lpstr>
      <vt:lpstr>How would a Martian skyline look like?</vt:lpstr>
      <vt:lpstr>PowerPoint Presentation</vt:lpstr>
      <vt:lpstr>Conclusions and further 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dc:creator>
  <cp:lastModifiedBy>diego.mataix.caballero@alumnos.upm.es</cp:lastModifiedBy>
  <cp:revision>2</cp:revision>
  <dcterms:created xsi:type="dcterms:W3CDTF">2021-05-13T14:23:36Z</dcterms:created>
  <dcterms:modified xsi:type="dcterms:W3CDTF">2021-10-26T19:25:00Z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0x01010017EDD803846B474DABEE4B19E991B27F</vt:lpwstr>
  </property>
</Properties>
</file>